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64" r:id="rId2"/>
    <p:sldId id="282" r:id="rId3"/>
    <p:sldId id="347" r:id="rId4"/>
    <p:sldId id="366" r:id="rId5"/>
    <p:sldId id="410" r:id="rId6"/>
    <p:sldId id="411" r:id="rId7"/>
    <p:sldId id="412" r:id="rId8"/>
    <p:sldId id="413" r:id="rId9"/>
    <p:sldId id="414" r:id="rId10"/>
    <p:sldId id="415" r:id="rId11"/>
    <p:sldId id="416" r:id="rId12"/>
    <p:sldId id="417" r:id="rId13"/>
    <p:sldId id="418" r:id="rId14"/>
    <p:sldId id="419" r:id="rId15"/>
    <p:sldId id="420" r:id="rId16"/>
    <p:sldId id="421" r:id="rId17"/>
    <p:sldId id="422" r:id="rId18"/>
    <p:sldId id="423" r:id="rId19"/>
    <p:sldId id="434" r:id="rId20"/>
    <p:sldId id="425" r:id="rId21"/>
    <p:sldId id="424" r:id="rId22"/>
    <p:sldId id="426" r:id="rId23"/>
    <p:sldId id="427" r:id="rId24"/>
    <p:sldId id="428" r:id="rId25"/>
    <p:sldId id="429" r:id="rId26"/>
    <p:sldId id="430" r:id="rId27"/>
    <p:sldId id="367" r:id="rId28"/>
    <p:sldId id="431" r:id="rId29"/>
    <p:sldId id="432" r:id="rId30"/>
    <p:sldId id="433" r:id="rId31"/>
    <p:sldId id="436" r:id="rId32"/>
    <p:sldId id="437" r:id="rId33"/>
    <p:sldId id="438" r:id="rId34"/>
    <p:sldId id="435" r:id="rId35"/>
    <p:sldId id="440" r:id="rId36"/>
    <p:sldId id="439" r:id="rId37"/>
    <p:sldId id="441" r:id="rId38"/>
    <p:sldId id="443" r:id="rId39"/>
    <p:sldId id="442" r:id="rId40"/>
    <p:sldId id="444" r:id="rId41"/>
    <p:sldId id="445" r:id="rId42"/>
    <p:sldId id="446" r:id="rId43"/>
    <p:sldId id="283" r:id="rId44"/>
    <p:sldId id="304" r:id="rId45"/>
  </p:sldIdLst>
  <p:sldSz cx="9144000" cy="6858000" type="screen4x3"/>
  <p:notesSz cx="7102475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929F9F4-4A8F-4326-A1B4-22849713DDAB}" styleName="Styl ciemny 1 — Ak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tyl ciemny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Styl ciemny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86207" autoAdjust="0"/>
  </p:normalViewPr>
  <p:slideViewPr>
    <p:cSldViewPr showGuides="1"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103EAA90-D2D4-4301-82BF-B980F92729A9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10248" y="4925407"/>
            <a:ext cx="5681980" cy="4029879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3092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ED46CCBE-53AC-4E5E-A1A7-08FAB49B0D8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157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549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964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897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854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184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347326"/>
            <a:ext cx="8229600" cy="1143000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52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342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1430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060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635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656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254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88170" y="89569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9" name="Łącznik prosty 8"/>
          <p:cNvCxnSpPr/>
          <p:nvPr userDrawn="1"/>
        </p:nvCxnSpPr>
        <p:spPr>
          <a:xfrm>
            <a:off x="519140" y="823110"/>
            <a:ext cx="8167660" cy="56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39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smtClean="0"/>
              <a:t>Computer </a:t>
            </a:r>
            <a:r>
              <a:rPr lang="pl-PL" sz="3200" b="1" dirty="0" err="1" smtClean="0"/>
              <a:t>Programming</a:t>
            </a:r>
            <a:endParaRPr lang="pl-PL" sz="3200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en-US" b="1" dirty="0" smtClean="0"/>
              <a:t>Faculty of Automatic Control, Electronics, and Computer Science</a:t>
            </a:r>
            <a:r>
              <a:rPr lang="pl-PL" b="1" dirty="0" smtClean="0"/>
              <a:t>, </a:t>
            </a:r>
            <a:r>
              <a:rPr lang="pl-PL" b="1" dirty="0" err="1" smtClean="0"/>
              <a:t>Informatics</a:t>
            </a:r>
            <a:r>
              <a:rPr lang="pl-PL" b="1" dirty="0" smtClean="0"/>
              <a:t>, </a:t>
            </a:r>
            <a:r>
              <a:rPr lang="en-US" b="1" dirty="0" smtClean="0"/>
              <a:t>1st cycle of higher education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Virtual methods – how</a:t>
            </a:r>
            <a:r>
              <a:rPr lang="pl-PL" dirty="0"/>
              <a:t> do </a:t>
            </a:r>
            <a:r>
              <a:rPr lang="pl-PL" dirty="0" err="1"/>
              <a:t>they</a:t>
            </a:r>
            <a:r>
              <a:rPr lang="pl-PL" dirty="0"/>
              <a:t> </a:t>
            </a:r>
            <a:r>
              <a:rPr lang="en-GB" dirty="0"/>
              <a:t>work?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pl-PL" sz="2800" dirty="0" err="1"/>
              <a:t>Calls</a:t>
            </a:r>
            <a:r>
              <a:rPr lang="pl-PL" sz="2800" dirty="0"/>
              <a:t> by pointer and </a:t>
            </a:r>
            <a:r>
              <a:rPr lang="pl-PL" sz="2800" dirty="0" err="1"/>
              <a:t>reference</a:t>
            </a:r>
            <a:r>
              <a:rPr lang="pl-PL" sz="2800" dirty="0"/>
              <a:t> </a:t>
            </a:r>
            <a:r>
              <a:rPr lang="pl-PL" sz="2800" dirty="0" err="1"/>
              <a:t>will</a:t>
            </a:r>
            <a:r>
              <a:rPr lang="pl-PL" sz="2800" dirty="0"/>
              <a:t> be </a:t>
            </a:r>
            <a:r>
              <a:rPr lang="pl-PL" sz="2800" dirty="0" err="1"/>
              <a:t>indirect</a:t>
            </a:r>
            <a:endParaRPr lang="en-GB" sz="2800" dirty="0"/>
          </a:p>
          <a:p>
            <a:pPr>
              <a:lnSpc>
                <a:spcPct val="80000"/>
              </a:lnSpc>
              <a:defRPr/>
            </a:pPr>
            <a:endParaRPr lang="en-GB" sz="2800" dirty="0"/>
          </a:p>
          <a:p>
            <a:pPr>
              <a:lnSpc>
                <a:spcPct val="80000"/>
              </a:lnSpc>
              <a:defRPr/>
            </a:pPr>
            <a:r>
              <a:rPr lang="pl-PL" sz="2800" dirty="0" err="1"/>
              <a:t>Calls</a:t>
            </a:r>
            <a:r>
              <a:rPr lang="pl-PL" sz="2800" dirty="0"/>
              <a:t> by </a:t>
            </a:r>
            <a:r>
              <a:rPr lang="pl-PL" sz="2800" dirty="0" err="1"/>
              <a:t>object</a:t>
            </a:r>
            <a:r>
              <a:rPr lang="pl-PL" sz="2800" dirty="0"/>
              <a:t> </a:t>
            </a:r>
            <a:r>
              <a:rPr lang="pl-PL" sz="2800" dirty="0" err="1"/>
              <a:t>will</a:t>
            </a:r>
            <a:r>
              <a:rPr lang="pl-PL" sz="2800" dirty="0"/>
              <a:t> be </a:t>
            </a:r>
            <a:r>
              <a:rPr lang="pl-PL" sz="2800" dirty="0" err="1"/>
              <a:t>direct</a:t>
            </a:r>
            <a:r>
              <a:rPr lang="en-GB" sz="28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pl-PL" sz="2400" dirty="0"/>
              <a:t>... </a:t>
            </a:r>
            <a:r>
              <a:rPr lang="pl-PL" sz="2400" dirty="0" err="1"/>
              <a:t>so</a:t>
            </a:r>
            <a:r>
              <a:rPr lang="pl-PL" sz="2400" dirty="0"/>
              <a:t> </a:t>
            </a:r>
            <a:r>
              <a:rPr lang="pl-PL" sz="2400" dirty="0" err="1"/>
              <a:t>quicker</a:t>
            </a:r>
            <a:r>
              <a:rPr lang="pl-PL" sz="2400" dirty="0"/>
              <a:t>; in </a:t>
            </a:r>
            <a:r>
              <a:rPr lang="pl-PL" sz="2400" dirty="0" err="1"/>
              <a:t>this</a:t>
            </a:r>
            <a:r>
              <a:rPr lang="pl-PL" sz="2400" dirty="0"/>
              <a:t> </a:t>
            </a:r>
            <a:r>
              <a:rPr lang="pl-PL" sz="2400" dirty="0" err="1"/>
              <a:t>case</a:t>
            </a:r>
            <a:r>
              <a:rPr lang="pl-PL" sz="2400" dirty="0"/>
              <a:t> </a:t>
            </a:r>
            <a:r>
              <a:rPr lang="pl-PL" sz="2400" dirty="0" err="1"/>
              <a:t>even</a:t>
            </a:r>
            <a:r>
              <a:rPr lang="pl-PL" sz="2400" dirty="0"/>
              <a:t> </a:t>
            </a:r>
            <a:r>
              <a:rPr lang="pl-PL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pl-PL" sz="2400" dirty="0"/>
              <a:t> </a:t>
            </a:r>
            <a:r>
              <a:rPr lang="pl-PL" sz="2400" dirty="0" err="1"/>
              <a:t>methods</a:t>
            </a:r>
            <a:r>
              <a:rPr lang="en-GB" sz="2400" dirty="0"/>
              <a:t> </a:t>
            </a:r>
            <a:r>
              <a:rPr lang="pl-PL" sz="2400" dirty="0" err="1"/>
              <a:t>may</a:t>
            </a:r>
            <a:r>
              <a:rPr lang="pl-PL" sz="2400" dirty="0"/>
              <a:t> be </a:t>
            </a:r>
            <a:r>
              <a:rPr lang="en-GB" sz="2000" dirty="0">
                <a:solidFill>
                  <a:srgbClr val="0000FF"/>
                </a:solidFill>
                <a:latin typeface="Consolas" panose="020B0609020204030204" pitchFamily="49" charset="0"/>
              </a:rPr>
              <a:t>inline</a:t>
            </a:r>
            <a:r>
              <a:rPr lang="en-GB" sz="2400" dirty="0"/>
              <a:t>.</a:t>
            </a:r>
          </a:p>
          <a:p>
            <a:pPr>
              <a:lnSpc>
                <a:spcPct val="80000"/>
              </a:lnSpc>
              <a:defRPr/>
            </a:pPr>
            <a:endParaRPr lang="en-GB" sz="2800" dirty="0"/>
          </a:p>
          <a:p>
            <a:pPr>
              <a:lnSpc>
                <a:spcPct val="80000"/>
              </a:lnSpc>
              <a:defRPr/>
            </a:pPr>
            <a:r>
              <a:rPr lang="pl-PL" sz="2800" dirty="0" err="1"/>
              <a:t>Note</a:t>
            </a:r>
            <a:r>
              <a:rPr lang="en-GB" sz="2800" dirty="0"/>
              <a:t>: </a:t>
            </a:r>
            <a:r>
              <a:rPr lang="pl-PL" sz="2800" dirty="0" err="1"/>
              <a:t>methods</a:t>
            </a:r>
            <a:r>
              <a:rPr lang="pl-PL" sz="2800" dirty="0"/>
              <a:t> </a:t>
            </a:r>
            <a:r>
              <a:rPr lang="pl-PL" sz="2800" dirty="0" err="1"/>
              <a:t>may</a:t>
            </a:r>
            <a:r>
              <a:rPr lang="pl-PL" sz="2800" dirty="0"/>
              <a:t> be </a:t>
            </a:r>
            <a:r>
              <a:rPr lang="pl-PL" sz="2800" dirty="0" err="1"/>
              <a:t>inherited</a:t>
            </a:r>
            <a:r>
              <a:rPr lang="pl-PL" sz="2800" dirty="0"/>
              <a:t> and </a:t>
            </a:r>
            <a:r>
              <a:rPr lang="pl-PL" sz="2800" dirty="0" err="1"/>
              <a:t>called</a:t>
            </a:r>
            <a:r>
              <a:rPr lang="pl-PL" sz="2800" dirty="0"/>
              <a:t> for </a:t>
            </a:r>
            <a:r>
              <a:rPr lang="pl-PL" sz="2800" dirty="0" err="1"/>
              <a:t>an</a:t>
            </a:r>
            <a:r>
              <a:rPr lang="pl-PL" sz="2800" dirty="0"/>
              <a:t> </a:t>
            </a:r>
            <a:r>
              <a:rPr lang="pl-PL" sz="2800" dirty="0" err="1"/>
              <a:t>object</a:t>
            </a:r>
            <a:r>
              <a:rPr lang="pl-PL" sz="2800" dirty="0"/>
              <a:t> of </a:t>
            </a:r>
            <a:r>
              <a:rPr lang="pl-PL" sz="2800" dirty="0" err="1"/>
              <a:t>derived</a:t>
            </a:r>
            <a:r>
              <a:rPr lang="pl-PL" sz="2800" dirty="0"/>
              <a:t> </a:t>
            </a:r>
            <a:r>
              <a:rPr lang="pl-PL" sz="2800" dirty="0" err="1"/>
              <a:t>class</a:t>
            </a:r>
            <a:r>
              <a:rPr lang="pl-PL" sz="2800" dirty="0"/>
              <a:t>, </a:t>
            </a:r>
            <a:r>
              <a:rPr lang="pl-PL" sz="2800" dirty="0" err="1"/>
              <a:t>so</a:t>
            </a:r>
            <a:r>
              <a:rPr lang="pl-PL" sz="2800" dirty="0"/>
              <a:t> </a:t>
            </a:r>
            <a:r>
              <a:rPr lang="pl-PL" sz="2800" dirty="0" err="1"/>
              <a:t>calls</a:t>
            </a:r>
            <a:r>
              <a:rPr lang="pl-PL" sz="2800" dirty="0"/>
              <a:t> to </a:t>
            </a:r>
            <a:r>
              <a:rPr lang="pl-PL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pl-PL" sz="2800" dirty="0"/>
              <a:t> </a:t>
            </a:r>
            <a:r>
              <a:rPr lang="pl-PL" sz="2800" dirty="0" err="1"/>
              <a:t>methods</a:t>
            </a:r>
            <a:r>
              <a:rPr lang="pl-PL" sz="2800" dirty="0"/>
              <a:t> from </a:t>
            </a:r>
            <a:r>
              <a:rPr lang="pl-PL" sz="2800" dirty="0" err="1"/>
              <a:t>within</a:t>
            </a:r>
            <a:r>
              <a:rPr lang="pl-PL" sz="2800" dirty="0"/>
              <a:t> </a:t>
            </a:r>
            <a:r>
              <a:rPr lang="pl-PL" sz="2800" dirty="0" err="1"/>
              <a:t>other</a:t>
            </a:r>
            <a:r>
              <a:rPr lang="pl-PL" sz="2800" dirty="0"/>
              <a:t> </a:t>
            </a:r>
            <a:r>
              <a:rPr lang="pl-PL" sz="2800" dirty="0" err="1"/>
              <a:t>methods</a:t>
            </a:r>
            <a:r>
              <a:rPr lang="pl-PL" sz="2800" dirty="0"/>
              <a:t> </a:t>
            </a:r>
            <a:r>
              <a:rPr lang="pl-PL" sz="2800" dirty="0" err="1"/>
              <a:t>are</a:t>
            </a:r>
            <a:r>
              <a:rPr lang="pl-PL" sz="2800" dirty="0"/>
              <a:t> </a:t>
            </a:r>
            <a:r>
              <a:rPr lang="pl-PL" sz="2800" dirty="0" err="1"/>
              <a:t>also</a:t>
            </a:r>
            <a:r>
              <a:rPr lang="pl-PL" sz="2800" dirty="0"/>
              <a:t> </a:t>
            </a:r>
            <a:r>
              <a:rPr lang="pl-PL" sz="2800" dirty="0" err="1"/>
              <a:t>indirect</a:t>
            </a:r>
            <a:r>
              <a:rPr lang="en-GB" sz="2800" dirty="0"/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316495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Virtual methods – how</a:t>
            </a:r>
            <a:r>
              <a:rPr lang="pl-PL" dirty="0"/>
              <a:t> do </a:t>
            </a:r>
            <a:r>
              <a:rPr lang="pl-PL" dirty="0" err="1"/>
              <a:t>they</a:t>
            </a:r>
            <a:r>
              <a:rPr lang="pl-PL" dirty="0"/>
              <a:t> </a:t>
            </a:r>
            <a:r>
              <a:rPr lang="en-GB" dirty="0"/>
              <a:t>work?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12776"/>
            <a:ext cx="8712968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x, y;</a:t>
            </a:r>
          </a:p>
          <a:p>
            <a:pPr marL="0" indent="0"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show();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hide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move(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dx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dy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hide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virtual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 in point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x +=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dx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y += </a:t>
            </a:r>
            <a:r>
              <a:rPr lang="pl-PL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dy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show();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virtual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 in point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572000" y="1412776"/>
            <a:ext cx="4125144" cy="5256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circle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r;</a:t>
            </a:r>
          </a:p>
          <a:p>
            <a:pPr marL="0" indent="0"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show();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hide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pl-PL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circle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o;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pp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= &amp;o;</a:t>
            </a:r>
          </a:p>
          <a:p>
            <a:pPr marL="0" indent="0"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pp-&gt;show();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// calls circle::show()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pp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move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b="1" dirty="0">
                <a:solidFill>
                  <a:srgbClr val="008000"/>
                </a:solidFill>
                <a:latin typeface="Consolas" panose="020B0609020204030204" pitchFamily="49" charset="0"/>
              </a:rPr>
              <a:t>//</a:t>
            </a:r>
            <a:r>
              <a:rPr lang="pl-PL" sz="1600" b="1" dirty="0" err="1">
                <a:solidFill>
                  <a:srgbClr val="008000"/>
                </a:solidFill>
                <a:latin typeface="Consolas" panose="020B0609020204030204" pitchFamily="49" charset="0"/>
              </a:rPr>
              <a:t>inherited</a:t>
            </a:r>
            <a:r>
              <a:rPr lang="pl-PL" sz="1600" b="1" dirty="0">
                <a:solidFill>
                  <a:srgbClr val="008000"/>
                </a:solidFill>
                <a:latin typeface="Consolas" panose="020B0609020204030204" pitchFamily="49" charset="0"/>
              </a:rPr>
              <a:t> point::</a:t>
            </a:r>
            <a:r>
              <a:rPr lang="pl-PL" sz="1600" b="1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move</a:t>
            </a:r>
            <a:r>
              <a:rPr lang="pl-PL" sz="1600" b="1" dirty="0" smtClean="0">
                <a:solidFill>
                  <a:srgbClr val="008000"/>
                </a:solidFill>
                <a:latin typeface="Consolas" panose="020B0609020204030204" pitchFamily="49" charset="0"/>
              </a:rPr>
              <a:t>() </a:t>
            </a:r>
            <a:r>
              <a:rPr lang="pl-PL" sz="1600" b="1" dirty="0" err="1">
                <a:solidFill>
                  <a:srgbClr val="008000"/>
                </a:solidFill>
                <a:latin typeface="Consolas" panose="020B0609020204030204" pitchFamily="49" charset="0"/>
              </a:rPr>
              <a:t>calls</a:t>
            </a:r>
            <a:r>
              <a:rPr lang="pl-PL" sz="1600" b="1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endParaRPr lang="pl-PL" sz="1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8000"/>
                </a:solidFill>
                <a:latin typeface="Consolas" panose="020B0609020204030204" pitchFamily="49" charset="0"/>
              </a:rPr>
              <a:t>//circle::</a:t>
            </a:r>
            <a:r>
              <a:rPr lang="en-US" sz="1600" b="1" dirty="0" smtClean="0">
                <a:solidFill>
                  <a:srgbClr val="008000"/>
                </a:solidFill>
                <a:latin typeface="Consolas" panose="020B0609020204030204" pitchFamily="49" charset="0"/>
              </a:rPr>
              <a:t>show</a:t>
            </a:r>
            <a:r>
              <a:rPr lang="pl-PL" sz="1600" b="1" dirty="0" smtClean="0">
                <a:solidFill>
                  <a:srgbClr val="008000"/>
                </a:solidFill>
                <a:latin typeface="Consolas" panose="020B0609020204030204" pitchFamily="49" charset="0"/>
              </a:rPr>
              <a:t>()</a:t>
            </a:r>
            <a:r>
              <a:rPr lang="en-US" sz="1600" b="1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8000"/>
                </a:solidFill>
                <a:latin typeface="Consolas" panose="020B0609020204030204" pitchFamily="49" charset="0"/>
              </a:rPr>
              <a:t>and circle::</a:t>
            </a:r>
            <a:r>
              <a:rPr lang="en-US" sz="1600" b="1" dirty="0" smtClean="0">
                <a:solidFill>
                  <a:srgbClr val="008000"/>
                </a:solidFill>
                <a:latin typeface="Consolas" panose="020B0609020204030204" pitchFamily="49" charset="0"/>
              </a:rPr>
              <a:t>hide</a:t>
            </a:r>
            <a:r>
              <a:rPr lang="pl-PL" sz="1600" b="1" dirty="0" smtClean="0">
                <a:solidFill>
                  <a:srgbClr val="008000"/>
                </a:solidFill>
                <a:latin typeface="Consolas" panose="020B0609020204030204" pitchFamily="49" charset="0"/>
              </a:rPr>
              <a:t>()</a:t>
            </a:r>
            <a:endParaRPr lang="pl-PL" sz="1600" b="1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20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err="1"/>
              <a:t>Polymorphi</a:t>
            </a:r>
            <a:r>
              <a:rPr lang="pl-PL" dirty="0"/>
              <a:t>c</a:t>
            </a:r>
            <a:r>
              <a:rPr lang="en-GB" dirty="0"/>
              <a:t> class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en-GB" sz="2800" dirty="0"/>
              <a:t>A class is called </a:t>
            </a:r>
            <a:r>
              <a:rPr lang="en-GB" sz="2800" b="1" dirty="0" err="1"/>
              <a:t>polymor</a:t>
            </a:r>
            <a:r>
              <a:rPr lang="pl-PL" sz="2800" b="1" dirty="0" err="1"/>
              <a:t>ph</a:t>
            </a:r>
            <a:r>
              <a:rPr lang="en-GB" sz="2800" b="1" dirty="0" err="1"/>
              <a:t>ic</a:t>
            </a:r>
            <a:r>
              <a:rPr lang="en-GB" sz="2800" dirty="0"/>
              <a:t> if it contains at least one </a:t>
            </a:r>
            <a:r>
              <a:rPr lang="pl-PL" sz="2800" dirty="0"/>
              <a:t>v</a:t>
            </a:r>
            <a:r>
              <a:rPr lang="en-GB" sz="2800" dirty="0" err="1"/>
              <a:t>irtual</a:t>
            </a:r>
            <a:r>
              <a:rPr lang="en-GB" sz="2800" dirty="0"/>
              <a:t> met</a:t>
            </a:r>
            <a:r>
              <a:rPr lang="pl-PL" sz="2800" dirty="0"/>
              <a:t>h</a:t>
            </a:r>
            <a:r>
              <a:rPr lang="en-GB" sz="2800" dirty="0"/>
              <a:t>od</a:t>
            </a: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endParaRPr lang="en-GB" sz="2800" dirty="0"/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pl-PL" sz="2800" dirty="0"/>
              <a:t>P</a:t>
            </a:r>
            <a:r>
              <a:rPr lang="en-GB" sz="2800" dirty="0" err="1"/>
              <a:t>olymorphism</a:t>
            </a:r>
            <a:r>
              <a:rPr lang="pl-PL" sz="2800" dirty="0"/>
              <a:t> </a:t>
            </a:r>
            <a:r>
              <a:rPr lang="pl-PL" sz="2800" dirty="0" err="1"/>
              <a:t>usage</a:t>
            </a:r>
            <a:r>
              <a:rPr lang="pl-PL" sz="2800" dirty="0"/>
              <a:t> in </a:t>
            </a:r>
            <a:r>
              <a:rPr lang="pl-PL" sz="2800" dirty="0" err="1"/>
              <a:t>practice</a:t>
            </a:r>
            <a:r>
              <a:rPr lang="pl-PL" sz="2800" dirty="0"/>
              <a:t>:</a:t>
            </a:r>
            <a:endParaRPr lang="en-GB" sz="2800" dirty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pl-PL" sz="2400" dirty="0"/>
              <a:t>We </a:t>
            </a:r>
            <a:r>
              <a:rPr lang="pl-PL" sz="2400" dirty="0" err="1"/>
              <a:t>declare</a:t>
            </a:r>
            <a:r>
              <a:rPr lang="pl-PL" sz="2400" dirty="0"/>
              <a:t> a list of </a:t>
            </a:r>
            <a:r>
              <a:rPr lang="pl-PL" sz="2400" dirty="0" err="1"/>
              <a:t>pointers</a:t>
            </a:r>
            <a:r>
              <a:rPr lang="pl-PL" sz="2400" dirty="0"/>
              <a:t> to </a:t>
            </a:r>
            <a:r>
              <a:rPr lang="pl-PL" sz="2400" dirty="0" err="1"/>
              <a:t>points</a:t>
            </a:r>
            <a:r>
              <a:rPr lang="en-GB" sz="2400" dirty="0"/>
              <a:t> </a:t>
            </a:r>
            <a:r>
              <a:rPr lang="pl-PL" sz="2400" dirty="0"/>
              <a:t>(</a:t>
            </a:r>
            <a:r>
              <a:rPr lang="en-GB" sz="2400" dirty="0" err="1"/>
              <a:t>polymorphi</a:t>
            </a:r>
            <a:r>
              <a:rPr lang="pl-PL" sz="2400" dirty="0"/>
              <a:t>c </a:t>
            </a:r>
            <a:r>
              <a:rPr lang="pl-PL" sz="2400" dirty="0" err="1"/>
              <a:t>class</a:t>
            </a:r>
            <a:r>
              <a:rPr lang="en-GB" sz="2400" dirty="0"/>
              <a:t>) </a:t>
            </a:r>
            <a:r>
              <a:rPr lang="pl-PL" sz="2400" dirty="0"/>
              <a:t>– we </a:t>
            </a:r>
            <a:r>
              <a:rPr lang="pl-PL" sz="2400" dirty="0" err="1"/>
              <a:t>put</a:t>
            </a:r>
            <a:r>
              <a:rPr lang="pl-PL" sz="2400" dirty="0"/>
              <a:t> </a:t>
            </a:r>
            <a:r>
              <a:rPr lang="pl-PL" sz="2400" dirty="0" err="1"/>
              <a:t>points</a:t>
            </a:r>
            <a:r>
              <a:rPr lang="pl-PL" sz="2400" dirty="0"/>
              <a:t>, </a:t>
            </a:r>
            <a:r>
              <a:rPr lang="pl-PL" sz="2400" dirty="0" err="1"/>
              <a:t>circles</a:t>
            </a:r>
            <a:r>
              <a:rPr lang="pl-PL" sz="2400" dirty="0"/>
              <a:t> and </a:t>
            </a:r>
            <a:r>
              <a:rPr lang="pl-PL" sz="2400" dirty="0" err="1"/>
              <a:t>other</a:t>
            </a:r>
            <a:r>
              <a:rPr lang="pl-PL" sz="2400" dirty="0"/>
              <a:t> </a:t>
            </a:r>
            <a:r>
              <a:rPr lang="pl-PL" sz="2400" dirty="0" err="1"/>
              <a:t>figures</a:t>
            </a:r>
            <a:r>
              <a:rPr lang="pl-PL" sz="2400" dirty="0"/>
              <a:t> on the </a:t>
            </a:r>
            <a:r>
              <a:rPr lang="pl-PL" sz="2400" dirty="0" smtClean="0"/>
              <a:t>list,</a:t>
            </a:r>
            <a:endParaRPr lang="en-GB" sz="2400" dirty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pl-PL" sz="2400" dirty="0" err="1"/>
              <a:t>Having</a:t>
            </a:r>
            <a:r>
              <a:rPr lang="pl-PL" sz="2400" dirty="0"/>
              <a:t> a pointer we </a:t>
            </a:r>
            <a:r>
              <a:rPr lang="pl-PL" sz="2400" dirty="0" err="1"/>
              <a:t>may</a:t>
            </a:r>
            <a:r>
              <a:rPr lang="pl-PL" sz="2400" dirty="0"/>
              <a:t> </a:t>
            </a:r>
            <a:r>
              <a:rPr lang="pl-PL" sz="2400" dirty="0" err="1"/>
              <a:t>tell</a:t>
            </a:r>
            <a:r>
              <a:rPr lang="pl-PL" sz="2400" dirty="0"/>
              <a:t> </a:t>
            </a:r>
            <a:r>
              <a:rPr lang="pl-PL" sz="2400" dirty="0" err="1"/>
              <a:t>each</a:t>
            </a:r>
            <a:r>
              <a:rPr lang="pl-PL" sz="2400" dirty="0"/>
              <a:t> </a:t>
            </a:r>
            <a:r>
              <a:rPr lang="pl-PL" sz="2400" dirty="0" err="1"/>
              <a:t>object</a:t>
            </a:r>
            <a:r>
              <a:rPr lang="pl-PL" sz="2400" dirty="0"/>
              <a:t> to show </a:t>
            </a:r>
            <a:r>
              <a:rPr lang="pl-PL" sz="2400" dirty="0" err="1"/>
              <a:t>itself</a:t>
            </a:r>
            <a:r>
              <a:rPr lang="pl-PL" sz="2400" dirty="0"/>
              <a:t> </a:t>
            </a:r>
            <a:r>
              <a:rPr lang="en-GB" sz="2400" dirty="0"/>
              <a:t>(</a:t>
            </a:r>
            <a:r>
              <a:rPr lang="pl-PL" sz="2400" dirty="0" err="1"/>
              <a:t>indirect</a:t>
            </a:r>
            <a:r>
              <a:rPr lang="pl-PL" sz="2400" dirty="0"/>
              <a:t> </a:t>
            </a:r>
            <a:r>
              <a:rPr lang="pl-PL" sz="2400" dirty="0" err="1"/>
              <a:t>call</a:t>
            </a:r>
            <a:r>
              <a:rPr lang="pl-PL" sz="2400" dirty="0"/>
              <a:t> to </a:t>
            </a:r>
            <a:r>
              <a:rPr lang="pl-PL" sz="2200" dirty="0" err="1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pl-PL" sz="2200" dirty="0">
                <a:solidFill>
                  <a:srgbClr val="000000"/>
                </a:solidFill>
                <a:latin typeface="Consolas" panose="020B0609020204030204" pitchFamily="49" charset="0"/>
              </a:rPr>
              <a:t> show</a:t>
            </a:r>
            <a:r>
              <a:rPr lang="pl-PL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GB" sz="2400" dirty="0" smtClean="0"/>
              <a:t>), </a:t>
            </a:r>
            <a:endParaRPr lang="pl-PL" sz="2400" dirty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pl-PL" sz="2400" dirty="0"/>
              <a:t>We </a:t>
            </a:r>
            <a:r>
              <a:rPr lang="pl-PL" sz="2400" dirty="0" err="1"/>
              <a:t>may</a:t>
            </a:r>
            <a:r>
              <a:rPr lang="pl-PL" sz="2400" dirty="0"/>
              <a:t> </a:t>
            </a:r>
            <a:r>
              <a:rPr lang="pl-PL" sz="2400" dirty="0" err="1"/>
              <a:t>move</a:t>
            </a:r>
            <a:r>
              <a:rPr lang="pl-PL" sz="2400" dirty="0"/>
              <a:t> </a:t>
            </a:r>
            <a:r>
              <a:rPr lang="pl-PL" sz="2400" dirty="0" err="1"/>
              <a:t>figures</a:t>
            </a:r>
            <a:r>
              <a:rPr lang="pl-PL" sz="2400" dirty="0"/>
              <a:t> with </a:t>
            </a:r>
            <a:r>
              <a:rPr lang="pl-PL" sz="2400" dirty="0" smtClean="0"/>
              <a:t>non-</a:t>
            </a:r>
            <a:r>
              <a:rPr lang="pl-PL" sz="2400" dirty="0" err="1" smtClean="0"/>
              <a:t>virtual</a:t>
            </a:r>
            <a:r>
              <a:rPr lang="pl-PL" sz="2400" dirty="0" smtClean="0"/>
              <a:t>  </a:t>
            </a:r>
            <a:r>
              <a:rPr lang="pl-PL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move</a:t>
            </a:r>
            <a:r>
              <a:rPr lang="pl-PL" sz="22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pl-PL" sz="2400" dirty="0"/>
              <a:t>, but </a:t>
            </a:r>
            <a:r>
              <a:rPr lang="pl-PL" sz="2400" dirty="0" err="1"/>
              <a:t>it</a:t>
            </a:r>
            <a:r>
              <a:rPr lang="pl-PL" sz="2400" dirty="0"/>
              <a:t> </a:t>
            </a:r>
            <a:r>
              <a:rPr lang="pl-PL" sz="2400" dirty="0" err="1"/>
              <a:t>will</a:t>
            </a:r>
            <a:r>
              <a:rPr lang="pl-PL" sz="2400" dirty="0"/>
              <a:t> </a:t>
            </a:r>
            <a:r>
              <a:rPr lang="pl-PL" sz="2400" dirty="0" err="1"/>
              <a:t>call</a:t>
            </a:r>
            <a:r>
              <a:rPr lang="pl-PL" sz="2400" dirty="0"/>
              <a:t> </a:t>
            </a:r>
            <a:r>
              <a:rPr lang="pl-PL" sz="2200" dirty="0" err="1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pl-PL" sz="2400" dirty="0"/>
              <a:t> </a:t>
            </a:r>
            <a:r>
              <a:rPr lang="pl-PL" sz="2200" dirty="0">
                <a:solidFill>
                  <a:srgbClr val="000000"/>
                </a:solidFill>
                <a:latin typeface="Consolas" panose="020B0609020204030204" pitchFamily="49" charset="0"/>
              </a:rPr>
              <a:t>show() </a:t>
            </a:r>
            <a:r>
              <a:rPr lang="pl-PL" sz="2400" dirty="0"/>
              <a:t>and </a:t>
            </a:r>
            <a:r>
              <a:rPr lang="pl-PL" sz="2200" dirty="0" err="1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pl-PL" sz="2400" dirty="0"/>
              <a:t> </a:t>
            </a:r>
            <a:r>
              <a:rPr lang="pl-PL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hide</a:t>
            </a:r>
            <a:r>
              <a:rPr lang="pl-PL" sz="22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pl-PL" sz="2400" dirty="0" err="1"/>
              <a:t>properly</a:t>
            </a:r>
            <a:r>
              <a:rPr lang="en-GB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1332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Early</a:t>
            </a:r>
            <a:r>
              <a:rPr lang="pl-PL" dirty="0"/>
              <a:t> and </a:t>
            </a:r>
            <a:r>
              <a:rPr lang="pl-PL" dirty="0" err="1"/>
              <a:t>late</a:t>
            </a:r>
            <a:r>
              <a:rPr lang="pl-PL" dirty="0"/>
              <a:t> </a:t>
            </a:r>
            <a:r>
              <a:rPr lang="pl-PL" dirty="0" err="1"/>
              <a:t>binding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dirty="0" err="1"/>
              <a:t>Early</a:t>
            </a:r>
            <a:r>
              <a:rPr lang="pl-PL" dirty="0"/>
              <a:t> </a:t>
            </a:r>
            <a:r>
              <a:rPr lang="pl-PL" dirty="0" err="1"/>
              <a:t>binding</a:t>
            </a:r>
            <a:r>
              <a:rPr lang="en-GB" dirty="0"/>
              <a:t>:</a:t>
            </a:r>
          </a:p>
          <a:p>
            <a:pPr lvl="1">
              <a:defRPr/>
            </a:pPr>
            <a:r>
              <a:rPr lang="pl-PL" dirty="0" err="1"/>
              <a:t>When</a:t>
            </a:r>
            <a:r>
              <a:rPr lang="pl-PL" dirty="0"/>
              <a:t> a </a:t>
            </a:r>
            <a:r>
              <a:rPr lang="pl-PL" dirty="0" err="1"/>
              <a:t>method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not </a:t>
            </a:r>
            <a:r>
              <a:rPr lang="pl-PL" dirty="0" err="1"/>
              <a:t>virtual</a:t>
            </a:r>
            <a:r>
              <a:rPr lang="pl-PL" dirty="0"/>
              <a:t>, </a:t>
            </a:r>
            <a:r>
              <a:rPr lang="pl-PL" dirty="0" err="1"/>
              <a:t>or</a:t>
            </a:r>
            <a:r>
              <a:rPr lang="pl-PL" dirty="0"/>
              <a:t> the </a:t>
            </a:r>
            <a:r>
              <a:rPr lang="pl-PL" dirty="0" err="1"/>
              <a:t>class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be </a:t>
            </a:r>
            <a:r>
              <a:rPr lang="en-GB" dirty="0"/>
              <a:t>unequivocal</a:t>
            </a:r>
            <a:r>
              <a:rPr lang="pl-PL" dirty="0" err="1"/>
              <a:t>ly</a:t>
            </a:r>
            <a:r>
              <a:rPr lang="pl-PL" dirty="0"/>
              <a:t> </a:t>
            </a:r>
            <a:r>
              <a:rPr lang="pl-PL" dirty="0" err="1"/>
              <a:t>determined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</a:t>
            </a:r>
            <a:r>
              <a:rPr lang="pl-PL" dirty="0" err="1"/>
              <a:t>compile</a:t>
            </a:r>
            <a:r>
              <a:rPr lang="pl-PL" dirty="0"/>
              <a:t> </a:t>
            </a:r>
            <a:r>
              <a:rPr lang="pl-PL" dirty="0" err="1"/>
              <a:t>time</a:t>
            </a:r>
            <a:r>
              <a:rPr lang="pl-PL" dirty="0"/>
              <a:t>, the </a:t>
            </a:r>
            <a:r>
              <a:rPr lang="pl-PL" dirty="0" err="1"/>
              <a:t>method</a:t>
            </a:r>
            <a:r>
              <a:rPr lang="pl-PL" dirty="0"/>
              <a:t> </a:t>
            </a:r>
            <a:r>
              <a:rPr lang="pl-PL" dirty="0" err="1"/>
              <a:t>call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linked</a:t>
            </a:r>
            <a:r>
              <a:rPr lang="pl-PL" dirty="0"/>
              <a:t> to the </a:t>
            </a:r>
            <a:r>
              <a:rPr lang="pl-PL" dirty="0" err="1"/>
              <a:t>code</a:t>
            </a:r>
            <a:r>
              <a:rPr lang="pl-PL" dirty="0"/>
              <a:t> (</a:t>
            </a:r>
            <a:r>
              <a:rPr lang="pl-PL" dirty="0" err="1"/>
              <a:t>or</a:t>
            </a:r>
            <a:r>
              <a:rPr lang="pl-PL" dirty="0"/>
              <a:t> the </a:t>
            </a:r>
            <a:r>
              <a:rPr lang="pl-PL" dirty="0" err="1"/>
              <a:t>method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expanded</a:t>
            </a:r>
            <a:r>
              <a:rPr lang="pl-PL" dirty="0"/>
              <a:t> </a:t>
            </a:r>
            <a:r>
              <a:rPr lang="pl-PL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inline</a:t>
            </a:r>
            <a:r>
              <a:rPr lang="pl-PL" dirty="0"/>
              <a:t>) </a:t>
            </a:r>
            <a:r>
              <a:rPr lang="pl-PL" dirty="0" err="1"/>
              <a:t>at</a:t>
            </a:r>
            <a:r>
              <a:rPr lang="pl-PL" dirty="0"/>
              <a:t> </a:t>
            </a:r>
            <a:r>
              <a:rPr lang="pl-PL" i="1" dirty="0" err="1"/>
              <a:t>linking</a:t>
            </a:r>
            <a:r>
              <a:rPr lang="pl-PL" i="1" dirty="0"/>
              <a:t> </a:t>
            </a:r>
            <a:r>
              <a:rPr lang="pl-PL" i="1" dirty="0" err="1"/>
              <a:t>stage</a:t>
            </a:r>
            <a:r>
              <a:rPr lang="en-GB" dirty="0"/>
              <a:t>.</a:t>
            </a:r>
          </a:p>
          <a:p>
            <a:pPr>
              <a:defRPr/>
            </a:pPr>
            <a:endParaRPr lang="pl-PL" dirty="0" smtClean="0"/>
          </a:p>
          <a:p>
            <a:pPr>
              <a:defRPr/>
            </a:pPr>
            <a:r>
              <a:rPr lang="pl-PL" dirty="0" err="1" smtClean="0"/>
              <a:t>Late</a:t>
            </a:r>
            <a:r>
              <a:rPr lang="pl-PL" dirty="0" smtClean="0"/>
              <a:t> </a:t>
            </a:r>
            <a:r>
              <a:rPr lang="pl-PL" dirty="0" err="1"/>
              <a:t>binding</a:t>
            </a:r>
            <a:r>
              <a:rPr lang="en-GB" dirty="0"/>
              <a:t> </a:t>
            </a:r>
          </a:p>
          <a:p>
            <a:pPr lvl="1">
              <a:defRPr/>
            </a:pPr>
            <a:r>
              <a:rPr lang="pl-PL" dirty="0"/>
              <a:t>The </a:t>
            </a:r>
            <a:r>
              <a:rPr lang="pl-PL" dirty="0" err="1"/>
              <a:t>proper</a:t>
            </a:r>
            <a:r>
              <a:rPr lang="pl-PL" dirty="0"/>
              <a:t> </a:t>
            </a:r>
            <a:r>
              <a:rPr lang="pl-PL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pl-PL" dirty="0"/>
              <a:t> </a:t>
            </a:r>
            <a:r>
              <a:rPr lang="pl-PL" dirty="0" err="1"/>
              <a:t>method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determined</a:t>
            </a:r>
            <a:r>
              <a:rPr lang="pl-PL" dirty="0"/>
              <a:t> from </a:t>
            </a:r>
            <a:r>
              <a:rPr lang="pl-PL" dirty="0" err="1"/>
              <a:t>actual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 of the </a:t>
            </a:r>
            <a:r>
              <a:rPr lang="pl-PL" dirty="0" err="1"/>
              <a:t>object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</a:t>
            </a:r>
            <a:r>
              <a:rPr lang="pl-PL" i="1" dirty="0"/>
              <a:t>run </a:t>
            </a:r>
            <a:r>
              <a:rPr lang="pl-PL" i="1" dirty="0" err="1"/>
              <a:t>time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02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Early</a:t>
            </a:r>
            <a:r>
              <a:rPr lang="pl-PL" dirty="0"/>
              <a:t> and </a:t>
            </a:r>
            <a:r>
              <a:rPr lang="pl-PL" dirty="0" err="1"/>
              <a:t>late</a:t>
            </a:r>
            <a:r>
              <a:rPr lang="pl-PL" dirty="0"/>
              <a:t> </a:t>
            </a:r>
            <a:r>
              <a:rPr lang="pl-PL" dirty="0" err="1"/>
              <a:t>binding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dirty="0"/>
              <a:t>Non-virtual methods – always early binding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Virtual method not always is subject to late binding. It will be linked </a:t>
            </a:r>
            <a:r>
              <a:rPr lang="en-GB" i="1" dirty="0"/>
              <a:t>early</a:t>
            </a:r>
            <a:r>
              <a:rPr lang="en-GB" dirty="0"/>
              <a:t> if:</a:t>
            </a:r>
          </a:p>
          <a:p>
            <a:pPr lvl="1">
              <a:defRPr/>
            </a:pPr>
            <a:r>
              <a:rPr lang="en-GB" dirty="0"/>
              <a:t>We explicitly </a:t>
            </a:r>
            <a:r>
              <a:rPr lang="pl-PL" dirty="0" err="1"/>
              <a:t>use</a:t>
            </a:r>
            <a:r>
              <a:rPr lang="pl-PL" dirty="0"/>
              <a:t> the </a:t>
            </a:r>
            <a:r>
              <a:rPr lang="en-GB" dirty="0"/>
              <a:t>class name and scope operator (::), </a:t>
            </a:r>
          </a:p>
          <a:p>
            <a:pPr lvl="1">
              <a:defRPr/>
            </a:pPr>
            <a:r>
              <a:rPr lang="pl-PL" dirty="0"/>
              <a:t>We </a:t>
            </a:r>
            <a:r>
              <a:rPr lang="pl-PL" dirty="0" err="1"/>
              <a:t>call</a:t>
            </a:r>
            <a:r>
              <a:rPr lang="pl-PL" dirty="0"/>
              <a:t> the </a:t>
            </a:r>
            <a:r>
              <a:rPr lang="pl-PL" dirty="0" err="1"/>
              <a:t>method</a:t>
            </a:r>
            <a:r>
              <a:rPr lang="pl-PL" dirty="0"/>
              <a:t> for </a:t>
            </a:r>
            <a:r>
              <a:rPr lang="pl-PL" dirty="0" err="1"/>
              <a:t>direct</a:t>
            </a:r>
            <a:r>
              <a:rPr lang="pl-PL" dirty="0"/>
              <a:t> </a:t>
            </a:r>
            <a:r>
              <a:rPr lang="pl-PL" dirty="0" err="1"/>
              <a:t>object</a:t>
            </a:r>
            <a:r>
              <a:rPr lang="pl-PL" dirty="0"/>
              <a:t> (</a:t>
            </a:r>
            <a:r>
              <a:rPr lang="pl-PL" dirty="0" err="1"/>
              <a:t>neither</a:t>
            </a:r>
            <a:r>
              <a:rPr lang="pl-PL" dirty="0"/>
              <a:t> a pointer nor </a:t>
            </a:r>
            <a:r>
              <a:rPr lang="pl-PL" dirty="0" err="1"/>
              <a:t>reference</a:t>
            </a:r>
            <a:r>
              <a:rPr lang="pl-PL" dirty="0"/>
              <a:t>)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332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V</a:t>
            </a:r>
            <a:r>
              <a:rPr lang="en-GB" dirty="0" err="1" smtClean="0"/>
              <a:t>irtual</a:t>
            </a:r>
            <a:r>
              <a:rPr lang="en-GB" dirty="0" smtClean="0"/>
              <a:t> </a:t>
            </a:r>
            <a:r>
              <a:rPr lang="en-GB" dirty="0"/>
              <a:t>methods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dirty="0" smtClean="0"/>
              <a:t>Advantage</a:t>
            </a:r>
            <a:r>
              <a:rPr lang="en-GB" dirty="0"/>
              <a:t>:</a:t>
            </a:r>
            <a:r>
              <a:rPr lang="pl-PL" dirty="0"/>
              <a:t> </a:t>
            </a:r>
            <a:r>
              <a:rPr lang="pl-PL" dirty="0" err="1"/>
              <a:t>applications</a:t>
            </a:r>
            <a:r>
              <a:rPr lang="pl-PL" dirty="0"/>
              <a:t> </a:t>
            </a:r>
            <a:r>
              <a:rPr lang="pl-PL" dirty="0" err="1"/>
              <a:t>easy</a:t>
            </a:r>
            <a:r>
              <a:rPr lang="pl-PL" dirty="0"/>
              <a:t> to </a:t>
            </a:r>
            <a:r>
              <a:rPr lang="pl-PL" dirty="0" err="1"/>
              <a:t>develop</a:t>
            </a:r>
            <a:r>
              <a:rPr lang="en-GB" dirty="0"/>
              <a:t> </a:t>
            </a:r>
          </a:p>
          <a:p>
            <a:pPr lvl="1">
              <a:defRPr/>
            </a:pPr>
            <a:r>
              <a:rPr lang="pl-PL" dirty="0" err="1"/>
              <a:t>Writing</a:t>
            </a:r>
            <a:r>
              <a:rPr lang="pl-PL" dirty="0"/>
              <a:t> </a:t>
            </a:r>
            <a:r>
              <a:rPr lang="pl-PL" dirty="0" err="1"/>
              <a:t>our</a:t>
            </a:r>
            <a:r>
              <a:rPr lang="pl-PL" dirty="0"/>
              <a:t> </a:t>
            </a:r>
            <a:r>
              <a:rPr lang="pl-PL" dirty="0" err="1"/>
              <a:t>code</a:t>
            </a:r>
            <a:r>
              <a:rPr lang="pl-PL" dirty="0"/>
              <a:t> we </a:t>
            </a:r>
            <a:r>
              <a:rPr lang="pl-PL" dirty="0" err="1"/>
              <a:t>may</a:t>
            </a:r>
            <a:r>
              <a:rPr lang="pl-PL" dirty="0"/>
              <a:t> </a:t>
            </a:r>
            <a:r>
              <a:rPr lang="pl-PL" dirty="0" err="1"/>
              <a:t>use</a:t>
            </a:r>
            <a:r>
              <a:rPr lang="pl-PL" dirty="0"/>
              <a:t> </a:t>
            </a:r>
            <a:r>
              <a:rPr lang="pl-PL" dirty="0" err="1"/>
              <a:t>methods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not </a:t>
            </a:r>
            <a:r>
              <a:rPr lang="pl-PL" dirty="0" err="1"/>
              <a:t>been</a:t>
            </a:r>
            <a:r>
              <a:rPr lang="pl-PL" dirty="0"/>
              <a:t> </a:t>
            </a:r>
            <a:r>
              <a:rPr lang="pl-PL" dirty="0" err="1"/>
              <a:t>written</a:t>
            </a:r>
            <a:r>
              <a:rPr lang="pl-PL" dirty="0"/>
              <a:t> </a:t>
            </a:r>
            <a:r>
              <a:rPr lang="pl-PL" dirty="0" err="1"/>
              <a:t>yet</a:t>
            </a:r>
            <a:r>
              <a:rPr lang="pl-PL" dirty="0"/>
              <a:t>!</a:t>
            </a:r>
            <a:endParaRPr lang="en-GB" dirty="0"/>
          </a:p>
          <a:p>
            <a:pPr lvl="1">
              <a:defRPr/>
            </a:pPr>
            <a:r>
              <a:rPr lang="pl-PL" dirty="0"/>
              <a:t>We do not </a:t>
            </a:r>
            <a:r>
              <a:rPr lang="pl-PL" dirty="0" err="1"/>
              <a:t>have</a:t>
            </a:r>
            <a:r>
              <a:rPr lang="pl-PL" dirty="0"/>
              <a:t> to </a:t>
            </a:r>
            <a:r>
              <a:rPr lang="pl-PL" dirty="0" err="1"/>
              <a:t>copy</a:t>
            </a:r>
            <a:r>
              <a:rPr lang="pl-PL" dirty="0"/>
              <a:t> the same </a:t>
            </a:r>
            <a:r>
              <a:rPr lang="pl-PL" dirty="0" err="1"/>
              <a:t>code</a:t>
            </a:r>
            <a:r>
              <a:rPr lang="pl-PL" dirty="0"/>
              <a:t> to </a:t>
            </a:r>
            <a:r>
              <a:rPr lang="pl-PL" dirty="0" err="1"/>
              <a:t>many</a:t>
            </a:r>
            <a:r>
              <a:rPr lang="pl-PL" dirty="0"/>
              <a:t> </a:t>
            </a:r>
            <a:r>
              <a:rPr lang="pl-PL" dirty="0" err="1"/>
              <a:t>different</a:t>
            </a:r>
            <a:r>
              <a:rPr lang="pl-PL" dirty="0"/>
              <a:t> </a:t>
            </a:r>
            <a:r>
              <a:rPr lang="pl-PL" dirty="0" err="1"/>
              <a:t>classes</a:t>
            </a:r>
            <a:r>
              <a:rPr lang="pl-PL" dirty="0"/>
              <a:t> </a:t>
            </a:r>
            <a:r>
              <a:rPr lang="en-GB" dirty="0"/>
              <a:t>(</a:t>
            </a:r>
            <a:r>
              <a:rPr lang="pl-PL" dirty="0" err="1"/>
              <a:t>see</a:t>
            </a:r>
            <a:r>
              <a:rPr lang="pl-PL" dirty="0"/>
              <a:t>: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latin typeface="Consolas" panose="020B0609020204030204" pitchFamily="49" charset="0"/>
              </a:rPr>
              <a:t>move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en-GB" dirty="0"/>
              <a:t>). </a:t>
            </a:r>
          </a:p>
          <a:p>
            <a:pPr lvl="1">
              <a:defRPr/>
            </a:pPr>
            <a:r>
              <a:rPr lang="pl-PL" dirty="0"/>
              <a:t>We do not </a:t>
            </a:r>
            <a:r>
              <a:rPr lang="pl-PL" dirty="0" err="1"/>
              <a:t>risk</a:t>
            </a:r>
            <a:r>
              <a:rPr lang="pl-PL" dirty="0"/>
              <a:t> to „</a:t>
            </a:r>
            <a:r>
              <a:rPr lang="pl-PL" dirty="0" err="1"/>
              <a:t>enhance</a:t>
            </a:r>
            <a:r>
              <a:rPr lang="pl-PL" dirty="0"/>
              <a:t>” the </a:t>
            </a:r>
            <a:r>
              <a:rPr lang="pl-PL" dirty="0" err="1">
                <a:solidFill>
                  <a:srgbClr val="000000"/>
                </a:solidFill>
                <a:latin typeface="Consolas" panose="020B0609020204030204" pitchFamily="49" charset="0"/>
              </a:rPr>
              <a:t>existing</a:t>
            </a:r>
            <a:r>
              <a:rPr lang="pl-PL" dirty="0"/>
              <a:t> </a:t>
            </a:r>
            <a:r>
              <a:rPr lang="pl-PL" dirty="0" err="1"/>
              <a:t>code</a:t>
            </a:r>
            <a:r>
              <a:rPr lang="pl-PL" dirty="0"/>
              <a:t> with </a:t>
            </a:r>
            <a:r>
              <a:rPr lang="pl-PL" dirty="0" err="1"/>
              <a:t>new</a:t>
            </a:r>
            <a:r>
              <a:rPr lang="pl-PL" dirty="0"/>
              <a:t> </a:t>
            </a:r>
            <a:r>
              <a:rPr lang="pl-PL" dirty="0" err="1"/>
              <a:t>errors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824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C</a:t>
            </a:r>
            <a:r>
              <a:rPr lang="en-GB" dirty="0" err="1"/>
              <a:t>onstructor</a:t>
            </a:r>
            <a:r>
              <a:rPr lang="pl-PL" dirty="0"/>
              <a:t>s</a:t>
            </a:r>
            <a:r>
              <a:rPr lang="en-GB" dirty="0"/>
              <a:t> </a:t>
            </a:r>
            <a:r>
              <a:rPr lang="pl-PL" dirty="0"/>
              <a:t>and</a:t>
            </a:r>
            <a:r>
              <a:rPr lang="en-GB" dirty="0"/>
              <a:t> destructors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dirty="0"/>
              <a:t>C</a:t>
            </a:r>
            <a:r>
              <a:rPr lang="en-GB" dirty="0" err="1"/>
              <a:t>onstru</a:t>
            </a:r>
            <a:r>
              <a:rPr lang="pl-PL" dirty="0"/>
              <a:t>c</a:t>
            </a:r>
            <a:r>
              <a:rPr lang="en-GB" dirty="0"/>
              <a:t>tor </a:t>
            </a:r>
            <a:r>
              <a:rPr lang="pl-PL" dirty="0" err="1"/>
              <a:t>may</a:t>
            </a:r>
            <a:r>
              <a:rPr lang="pl-PL" dirty="0"/>
              <a:t> </a:t>
            </a:r>
            <a:r>
              <a:rPr lang="pl-PL" u="sng" dirty="0"/>
              <a:t>not</a:t>
            </a:r>
            <a:r>
              <a:rPr lang="pl-PL" dirty="0"/>
              <a:t> be </a:t>
            </a:r>
            <a:r>
              <a:rPr lang="pl-PL" dirty="0" err="1" smtClean="0"/>
              <a:t>virtual</a:t>
            </a:r>
            <a:r>
              <a:rPr lang="pl-PL" dirty="0" smtClean="0"/>
              <a:t> (</a:t>
            </a:r>
            <a:r>
              <a:rPr lang="pl-PL" dirty="0" err="1" smtClean="0"/>
              <a:t>why</a:t>
            </a:r>
            <a:r>
              <a:rPr lang="pl-PL" dirty="0" smtClean="0"/>
              <a:t>?)</a:t>
            </a:r>
            <a:r>
              <a:rPr lang="pl-PL" dirty="0"/>
              <a:t/>
            </a:r>
            <a:br>
              <a:rPr lang="pl-PL" dirty="0"/>
            </a:br>
            <a:endParaRPr lang="en-GB" sz="2400" dirty="0"/>
          </a:p>
          <a:p>
            <a:pPr>
              <a:defRPr/>
            </a:pPr>
            <a:r>
              <a:rPr lang="en-GB" dirty="0" err="1"/>
              <a:t>Destru</a:t>
            </a:r>
            <a:r>
              <a:rPr lang="pl-PL" dirty="0"/>
              <a:t>c</a:t>
            </a:r>
            <a:r>
              <a:rPr lang="en-GB" dirty="0"/>
              <a:t>tor </a:t>
            </a:r>
            <a:r>
              <a:rPr lang="pl-PL" u="sng" dirty="0" err="1"/>
              <a:t>may</a:t>
            </a:r>
            <a:r>
              <a:rPr lang="pl-PL" dirty="0"/>
              <a:t> and </a:t>
            </a:r>
            <a:r>
              <a:rPr lang="pl-PL" dirty="0" err="1"/>
              <a:t>sometimes</a:t>
            </a:r>
            <a:r>
              <a:rPr lang="pl-PL" dirty="0"/>
              <a:t> </a:t>
            </a:r>
            <a:r>
              <a:rPr lang="pl-PL" u="sng" dirty="0" err="1"/>
              <a:t>should</a:t>
            </a:r>
            <a:r>
              <a:rPr lang="pl-PL" dirty="0"/>
              <a:t> be</a:t>
            </a:r>
            <a:r>
              <a:rPr lang="en-GB" dirty="0"/>
              <a:t> virtual (</a:t>
            </a:r>
            <a:r>
              <a:rPr lang="pl-PL" dirty="0" err="1"/>
              <a:t>now</a:t>
            </a:r>
            <a:r>
              <a:rPr lang="pl-PL" dirty="0"/>
              <a:t> </a:t>
            </a:r>
            <a:r>
              <a:rPr lang="pl-PL" dirty="0" err="1"/>
              <a:t>why</a:t>
            </a:r>
            <a:r>
              <a:rPr lang="en-GB" dirty="0"/>
              <a:t>?)</a:t>
            </a:r>
          </a:p>
          <a:p>
            <a:pPr lvl="1">
              <a:defRPr/>
            </a:pPr>
            <a:r>
              <a:rPr lang="pl-PL" dirty="0" err="1"/>
              <a:t>Note</a:t>
            </a:r>
            <a:r>
              <a:rPr lang="en-GB" dirty="0"/>
              <a:t>: </a:t>
            </a:r>
            <a:r>
              <a:rPr lang="pl-PL" dirty="0" err="1"/>
              <a:t>If</a:t>
            </a:r>
            <a:r>
              <a:rPr lang="pl-PL" dirty="0"/>
              <a:t> we </a:t>
            </a:r>
            <a:r>
              <a:rPr lang="pl-PL" dirty="0" err="1"/>
              <a:t>declare</a:t>
            </a:r>
            <a:r>
              <a:rPr lang="pl-PL" dirty="0"/>
              <a:t> a </a:t>
            </a:r>
            <a:r>
              <a:rPr lang="pl-PL" dirty="0" err="1"/>
              <a:t>destructor</a:t>
            </a:r>
            <a:r>
              <a:rPr lang="pl-PL" dirty="0"/>
              <a:t> </a:t>
            </a:r>
            <a:r>
              <a:rPr lang="pl-PL" sz="2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pl-PL" dirty="0" smtClean="0"/>
              <a:t>, </a:t>
            </a:r>
            <a:r>
              <a:rPr lang="pl-PL" dirty="0" err="1"/>
              <a:t>all</a:t>
            </a:r>
            <a:r>
              <a:rPr lang="pl-PL" dirty="0"/>
              <a:t> </a:t>
            </a:r>
            <a:r>
              <a:rPr lang="pl-PL" dirty="0" err="1"/>
              <a:t>his</a:t>
            </a:r>
            <a:r>
              <a:rPr lang="pl-PL" dirty="0"/>
              <a:t> </a:t>
            </a:r>
            <a:r>
              <a:rPr lang="en-GB" dirty="0"/>
              <a:t>descendant</a:t>
            </a:r>
            <a:r>
              <a:rPr lang="pl-PL" dirty="0"/>
              <a:t>s – </a:t>
            </a:r>
            <a:r>
              <a:rPr lang="pl-PL" dirty="0" err="1"/>
              <a:t>derived</a:t>
            </a:r>
            <a:r>
              <a:rPr lang="pl-PL" dirty="0"/>
              <a:t> </a:t>
            </a:r>
            <a:r>
              <a:rPr lang="pl-PL" dirty="0" err="1" smtClean="0"/>
              <a:t>classes</a:t>
            </a:r>
            <a:r>
              <a:rPr lang="pl-PL" dirty="0" smtClean="0"/>
              <a:t>’ </a:t>
            </a:r>
            <a:r>
              <a:rPr lang="pl-PL" dirty="0" err="1"/>
              <a:t>destructors</a:t>
            </a:r>
            <a:r>
              <a:rPr lang="pl-PL" dirty="0"/>
              <a:t> – </a:t>
            </a:r>
            <a:r>
              <a:rPr lang="pl-PL" dirty="0" err="1"/>
              <a:t>will</a:t>
            </a:r>
            <a:r>
              <a:rPr lang="pl-PL" dirty="0"/>
              <a:t> </a:t>
            </a:r>
            <a:r>
              <a:rPr lang="pl-PL" dirty="0" err="1"/>
              <a:t>also</a:t>
            </a:r>
            <a:r>
              <a:rPr lang="pl-PL" dirty="0"/>
              <a:t> be </a:t>
            </a:r>
            <a:r>
              <a:rPr lang="pl-PL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pl-PL" sz="2400" dirty="0"/>
              <a:t> </a:t>
            </a:r>
            <a:r>
              <a:rPr lang="en-GB" dirty="0" smtClean="0"/>
              <a:t>(</a:t>
            </a:r>
            <a:r>
              <a:rPr lang="pl-PL" dirty="0"/>
              <a:t>do not </a:t>
            </a:r>
            <a:r>
              <a:rPr lang="pl-PL" dirty="0" err="1"/>
              <a:t>bother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the </a:t>
            </a:r>
            <a:r>
              <a:rPr lang="pl-PL" dirty="0" err="1"/>
              <a:t>names</a:t>
            </a:r>
            <a:r>
              <a:rPr lang="pl-PL" dirty="0"/>
              <a:t> do not </a:t>
            </a:r>
            <a:r>
              <a:rPr lang="pl-PL" dirty="0" err="1"/>
              <a:t>match</a:t>
            </a:r>
            <a:r>
              <a:rPr lang="pl-PL" dirty="0"/>
              <a:t>,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does</a:t>
            </a:r>
            <a:r>
              <a:rPr lang="pl-PL" dirty="0"/>
              <a:t> not </a:t>
            </a:r>
            <a:r>
              <a:rPr lang="pl-PL" dirty="0" err="1"/>
              <a:t>matter</a:t>
            </a:r>
            <a:r>
              <a:rPr lang="en-GB" dirty="0"/>
              <a:t>).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123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V</a:t>
            </a:r>
            <a:r>
              <a:rPr lang="en-GB" dirty="0" err="1"/>
              <a:t>irtual</a:t>
            </a:r>
            <a:r>
              <a:rPr lang="en-GB" dirty="0"/>
              <a:t> </a:t>
            </a:r>
            <a:r>
              <a:rPr lang="pl-PL" dirty="0"/>
              <a:t>m</a:t>
            </a:r>
            <a:r>
              <a:rPr lang="en-GB" dirty="0" err="1"/>
              <a:t>ethod</a:t>
            </a:r>
            <a:r>
              <a:rPr lang="pl-PL" dirty="0"/>
              <a:t>s </a:t>
            </a:r>
            <a:r>
              <a:rPr lang="pl-PL" dirty="0" err="1"/>
              <a:t>inheritance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dirty="0"/>
              <a:t>A v</a:t>
            </a:r>
            <a:r>
              <a:rPr lang="en-GB" dirty="0" err="1"/>
              <a:t>irtual</a:t>
            </a:r>
            <a:r>
              <a:rPr lang="pl-PL" dirty="0"/>
              <a:t> </a:t>
            </a:r>
            <a:r>
              <a:rPr lang="pl-PL" dirty="0" err="1"/>
              <a:t>method</a:t>
            </a:r>
            <a:r>
              <a:rPr lang="pl-PL" dirty="0"/>
              <a:t> </a:t>
            </a:r>
            <a:r>
              <a:rPr lang="pl-PL" dirty="0" err="1"/>
              <a:t>may</a:t>
            </a:r>
            <a:r>
              <a:rPr lang="pl-PL" dirty="0"/>
              <a:t> be </a:t>
            </a:r>
            <a:r>
              <a:rPr lang="pl-PL" dirty="0" err="1"/>
              <a:t>inherited</a:t>
            </a:r>
            <a:endParaRPr lang="pl-PL" dirty="0"/>
          </a:p>
          <a:p>
            <a:pPr>
              <a:defRPr/>
            </a:pPr>
            <a:r>
              <a:rPr lang="pl-PL" dirty="0"/>
              <a:t>It </a:t>
            </a:r>
            <a:r>
              <a:rPr lang="pl-PL" dirty="0" err="1"/>
              <a:t>may</a:t>
            </a:r>
            <a:r>
              <a:rPr lang="pl-PL" dirty="0"/>
              <a:t> be </a:t>
            </a:r>
            <a:r>
              <a:rPr lang="pl-PL" dirty="0" err="1"/>
              <a:t>redefined</a:t>
            </a:r>
            <a:r>
              <a:rPr lang="pl-PL" dirty="0"/>
              <a:t>; in </a:t>
            </a:r>
            <a:r>
              <a:rPr lang="pl-PL" dirty="0" err="1"/>
              <a:t>its</a:t>
            </a:r>
            <a:r>
              <a:rPr lang="pl-PL" dirty="0"/>
              <a:t> body a </a:t>
            </a:r>
            <a:r>
              <a:rPr lang="pl-PL" dirty="0" err="1"/>
              <a:t>virtual</a:t>
            </a:r>
            <a:r>
              <a:rPr lang="pl-PL" dirty="0"/>
              <a:t> </a:t>
            </a:r>
            <a:r>
              <a:rPr lang="pl-PL" dirty="0" err="1"/>
              <a:t>method</a:t>
            </a:r>
            <a:r>
              <a:rPr lang="pl-PL" dirty="0"/>
              <a:t> of </a:t>
            </a:r>
            <a:r>
              <a:rPr lang="pl-PL" dirty="0" err="1"/>
              <a:t>base</a:t>
            </a:r>
            <a:r>
              <a:rPr lang="pl-PL" dirty="0"/>
              <a:t> </a:t>
            </a:r>
            <a:r>
              <a:rPr lang="pl-PL" dirty="0" err="1"/>
              <a:t>class</a:t>
            </a:r>
            <a:r>
              <a:rPr lang="pl-PL" dirty="0"/>
              <a:t> </a:t>
            </a:r>
            <a:r>
              <a:rPr lang="pl-PL" dirty="0" err="1"/>
              <a:t>may</a:t>
            </a:r>
            <a:r>
              <a:rPr lang="pl-PL" dirty="0"/>
              <a:t> be </a:t>
            </a:r>
            <a:r>
              <a:rPr lang="pl-PL" dirty="0" err="1"/>
              <a:t>called</a:t>
            </a:r>
            <a:r>
              <a:rPr lang="pl-PL" dirty="0"/>
              <a:t>.</a:t>
            </a: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pl-PL" dirty="0" err="1"/>
              <a:t>example</a:t>
            </a:r>
            <a:r>
              <a:rPr lang="en-GB" dirty="0"/>
              <a:t>:</a:t>
            </a:r>
          </a:p>
          <a:p>
            <a:pPr>
              <a:defRPr/>
            </a:pPr>
            <a:endParaRPr lang="en-GB" sz="2400" dirty="0"/>
          </a:p>
          <a:p>
            <a:pPr marL="400050" lvl="1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circle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::show()</a:t>
            </a: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::show();  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// draw the center of circle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draw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 the </a:t>
            </a:r>
            <a:r>
              <a:rPr lang="pl-PL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circle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387426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Overloading</a:t>
            </a:r>
            <a:r>
              <a:rPr lang="pl-PL" dirty="0"/>
              <a:t> and v</a:t>
            </a:r>
            <a:r>
              <a:rPr lang="en-GB" dirty="0" err="1"/>
              <a:t>irtual</a:t>
            </a:r>
            <a:r>
              <a:rPr lang="pl-PL" dirty="0" err="1"/>
              <a:t>ity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dirty="0"/>
              <a:t>Virtual </a:t>
            </a:r>
            <a:r>
              <a:rPr lang="pl-PL" dirty="0" err="1"/>
              <a:t>methods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identical</a:t>
            </a:r>
            <a:r>
              <a:rPr lang="pl-PL" dirty="0"/>
              <a:t> </a:t>
            </a:r>
            <a:r>
              <a:rPr lang="pl-PL" dirty="0" err="1"/>
              <a:t>headers</a:t>
            </a:r>
            <a:r>
              <a:rPr lang="pl-PL" dirty="0"/>
              <a:t> in </a:t>
            </a:r>
            <a:r>
              <a:rPr lang="pl-PL" dirty="0" err="1"/>
              <a:t>all</a:t>
            </a:r>
            <a:r>
              <a:rPr lang="pl-PL" dirty="0"/>
              <a:t> </a:t>
            </a:r>
            <a:r>
              <a:rPr lang="pl-PL" dirty="0" err="1"/>
              <a:t>classes</a:t>
            </a:r>
            <a:r>
              <a:rPr lang="pl-PL" dirty="0"/>
              <a:t>.</a:t>
            </a:r>
            <a:r>
              <a:rPr lang="en-GB" dirty="0"/>
              <a:t> </a:t>
            </a:r>
            <a:r>
              <a:rPr lang="pl-PL" dirty="0"/>
              <a:t>The </a:t>
            </a:r>
            <a:r>
              <a:rPr lang="pl-PL" dirty="0" err="1"/>
              <a:t>keyword</a:t>
            </a:r>
            <a:r>
              <a:rPr lang="pl-PL" dirty="0"/>
              <a:t> </a:t>
            </a:r>
            <a:r>
              <a:rPr lang="pl-PL" dirty="0" err="1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pl-PL" dirty="0"/>
              <a:t> </a:t>
            </a:r>
            <a:r>
              <a:rPr lang="pl-PL" dirty="0" err="1" smtClean="0"/>
              <a:t>stands</a:t>
            </a:r>
            <a:r>
              <a:rPr lang="pl-PL" dirty="0" smtClean="0"/>
              <a:t> </a:t>
            </a:r>
            <a:r>
              <a:rPr lang="pl-PL" dirty="0"/>
              <a:t>by the </a:t>
            </a:r>
            <a:r>
              <a:rPr lang="pl-PL" dirty="0" err="1"/>
              <a:t>first</a:t>
            </a:r>
            <a:r>
              <a:rPr lang="pl-PL" dirty="0"/>
              <a:t> </a:t>
            </a:r>
            <a:r>
              <a:rPr lang="pl-PL" dirty="0" err="1"/>
              <a:t>declared</a:t>
            </a:r>
            <a:r>
              <a:rPr lang="pl-PL" dirty="0"/>
              <a:t>.</a:t>
            </a:r>
            <a:endParaRPr lang="en-GB" dirty="0"/>
          </a:p>
          <a:p>
            <a:pPr lvl="1">
              <a:defRPr/>
            </a:pPr>
            <a:r>
              <a:rPr lang="pl-PL" sz="2400" dirty="0" err="1"/>
              <a:t>Other</a:t>
            </a:r>
            <a:r>
              <a:rPr lang="pl-PL" sz="2400" dirty="0"/>
              <a:t> </a:t>
            </a:r>
            <a:r>
              <a:rPr lang="en-GB" sz="2400" dirty="0"/>
              <a:t>met</a:t>
            </a:r>
            <a:r>
              <a:rPr lang="pl-PL" sz="2400" dirty="0"/>
              <a:t>h</a:t>
            </a:r>
            <a:r>
              <a:rPr lang="en-GB" sz="2400" dirty="0"/>
              <a:t>od</a:t>
            </a:r>
            <a:r>
              <a:rPr lang="pl-PL" sz="2400" dirty="0"/>
              <a:t>s</a:t>
            </a:r>
            <a:r>
              <a:rPr lang="en-GB" sz="2400" dirty="0"/>
              <a:t> (</a:t>
            </a:r>
            <a:r>
              <a:rPr lang="pl-PL" sz="2400" dirty="0" err="1"/>
              <a:t>overloaded</a:t>
            </a:r>
            <a:r>
              <a:rPr lang="pl-PL" sz="2400" dirty="0"/>
              <a:t> with </a:t>
            </a:r>
            <a:r>
              <a:rPr lang="pl-PL" sz="2400" dirty="0" err="1"/>
              <a:t>different</a:t>
            </a:r>
            <a:r>
              <a:rPr lang="pl-PL" sz="2400" dirty="0"/>
              <a:t> </a:t>
            </a:r>
            <a:r>
              <a:rPr lang="pl-PL" sz="2400" dirty="0" err="1"/>
              <a:t>parameters</a:t>
            </a:r>
            <a:r>
              <a:rPr lang="en-GB" sz="2400" dirty="0"/>
              <a:t>) </a:t>
            </a:r>
            <a:r>
              <a:rPr lang="pl-PL" sz="2400" dirty="0" err="1"/>
              <a:t>are</a:t>
            </a:r>
            <a:r>
              <a:rPr lang="pl-PL" sz="2400" dirty="0"/>
              <a:t> </a:t>
            </a:r>
            <a:r>
              <a:rPr lang="pl-PL" sz="2400" dirty="0" err="1"/>
              <a:t>regular</a:t>
            </a:r>
            <a:r>
              <a:rPr lang="pl-PL" sz="2400" dirty="0"/>
              <a:t> </a:t>
            </a:r>
            <a:r>
              <a:rPr lang="en-GB" sz="2400" dirty="0"/>
              <a:t>met</a:t>
            </a:r>
            <a:r>
              <a:rPr lang="pl-PL" sz="2400" dirty="0"/>
              <a:t>h</a:t>
            </a:r>
            <a:r>
              <a:rPr lang="en-GB" sz="2400" dirty="0"/>
              <a:t>od</a:t>
            </a:r>
            <a:r>
              <a:rPr lang="pl-PL" sz="2400" dirty="0"/>
              <a:t>s</a:t>
            </a:r>
            <a:r>
              <a:rPr lang="en-GB" sz="2400" dirty="0"/>
              <a:t>/operator</a:t>
            </a:r>
            <a:r>
              <a:rPr lang="pl-PL" sz="2400" dirty="0"/>
              <a:t>s, </a:t>
            </a:r>
            <a:r>
              <a:rPr lang="pl-PL" sz="2400" dirty="0" err="1" smtClean="0"/>
              <a:t>they</a:t>
            </a:r>
            <a:r>
              <a:rPr lang="pl-PL" sz="2400" dirty="0" smtClean="0"/>
              <a:t> </a:t>
            </a:r>
            <a:r>
              <a:rPr lang="pl-PL" sz="2400" dirty="0" err="1" smtClean="0"/>
              <a:t>are</a:t>
            </a:r>
            <a:r>
              <a:rPr lang="pl-PL" sz="2400" dirty="0" smtClean="0"/>
              <a:t> </a:t>
            </a:r>
            <a:r>
              <a:rPr lang="pl-PL" sz="2400" dirty="0"/>
              <a:t>not </a:t>
            </a:r>
            <a:r>
              <a:rPr lang="pl-PL" sz="2400" dirty="0" err="1"/>
              <a:t>virtual</a:t>
            </a:r>
            <a:endParaRPr lang="en-GB" sz="2400" dirty="0"/>
          </a:p>
          <a:p>
            <a:pPr>
              <a:defRPr/>
            </a:pPr>
            <a:endParaRPr lang="en-GB" sz="2800" dirty="0"/>
          </a:p>
          <a:p>
            <a:pPr>
              <a:defRPr/>
            </a:pPr>
            <a:r>
              <a:rPr lang="pl-PL" dirty="0" err="1"/>
              <a:t>Example</a:t>
            </a:r>
            <a:r>
              <a:rPr lang="pl-PL" dirty="0"/>
              <a:t> of non-</a:t>
            </a:r>
            <a:r>
              <a:rPr lang="pl-PL" dirty="0" err="1"/>
              <a:t>virtual</a:t>
            </a:r>
            <a:r>
              <a:rPr lang="pl-PL" dirty="0"/>
              <a:t> </a:t>
            </a:r>
            <a:r>
              <a:rPr lang="en-GB" dirty="0"/>
              <a:t>met</a:t>
            </a:r>
            <a:r>
              <a:rPr lang="pl-PL" dirty="0"/>
              <a:t>h</a:t>
            </a:r>
            <a:r>
              <a:rPr lang="en-GB" dirty="0"/>
              <a:t>od: </a:t>
            </a:r>
          </a:p>
          <a:p>
            <a:pPr>
              <a:defRPr/>
            </a:pPr>
            <a:endParaRPr lang="en-GB" sz="2800" dirty="0"/>
          </a:p>
          <a:p>
            <a:pPr marL="400050" lvl="1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::show(</a:t>
            </a:r>
            <a:r>
              <a:rPr lang="pl-PL" sz="18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pl-PL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description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// ... 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175512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Explicit</a:t>
            </a:r>
            <a:r>
              <a:rPr lang="pl-PL" dirty="0" smtClean="0"/>
              <a:t> </a:t>
            </a:r>
            <a:r>
              <a:rPr lang="pl-PL" dirty="0" err="1" smtClean="0"/>
              <a:t>override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sz="2800" dirty="0" smtClean="0"/>
              <a:t>We </a:t>
            </a:r>
            <a:r>
              <a:rPr lang="pl-PL" sz="2800" dirty="0" err="1" smtClean="0"/>
              <a:t>may</a:t>
            </a:r>
            <a:r>
              <a:rPr lang="pl-PL" sz="2800" dirty="0" smtClean="0"/>
              <a:t> </a:t>
            </a:r>
            <a:r>
              <a:rPr lang="en-US" sz="2800" dirty="0" smtClean="0"/>
              <a:t>declare </a:t>
            </a:r>
            <a:r>
              <a:rPr lang="en-US" sz="2800" dirty="0"/>
              <a:t>that the virtual method overwrites </a:t>
            </a:r>
            <a:r>
              <a:rPr lang="pl-PL" sz="2800" dirty="0" err="1" smtClean="0"/>
              <a:t>some</a:t>
            </a:r>
            <a:r>
              <a:rPr lang="pl-PL" sz="2800" dirty="0" smtClean="0"/>
              <a:t> </a:t>
            </a:r>
            <a:r>
              <a:rPr lang="en-US" sz="2800" dirty="0" smtClean="0"/>
              <a:t>other </a:t>
            </a:r>
            <a:r>
              <a:rPr lang="en-US" sz="2800" dirty="0"/>
              <a:t>one, if we make a mistake and </a:t>
            </a:r>
            <a:r>
              <a:rPr lang="pl-PL" sz="2800" dirty="0" smtClean="0"/>
              <a:t>do </a:t>
            </a:r>
            <a:r>
              <a:rPr lang="en-US" sz="2800" dirty="0" smtClean="0"/>
              <a:t>not </a:t>
            </a:r>
            <a:r>
              <a:rPr lang="en-US" sz="2800" dirty="0"/>
              <a:t>overwrite the compiler will report an </a:t>
            </a:r>
            <a:r>
              <a:rPr lang="en-US" sz="2800" dirty="0" smtClean="0"/>
              <a:t>error</a:t>
            </a:r>
            <a:endParaRPr lang="pl-PL" sz="2800" dirty="0" smtClean="0"/>
          </a:p>
          <a:p>
            <a:pPr lvl="1">
              <a:defRPr/>
            </a:pPr>
            <a:r>
              <a:rPr lang="en-US" sz="2400" dirty="0" smtClean="0"/>
              <a:t>particularly </a:t>
            </a:r>
            <a:r>
              <a:rPr lang="en-US" sz="2400" dirty="0"/>
              <a:t>useful for complex classes and </a:t>
            </a:r>
            <a:r>
              <a:rPr lang="en-US" sz="2400" dirty="0" smtClean="0"/>
              <a:t>methods</a:t>
            </a:r>
            <a:r>
              <a:rPr lang="pl-PL" sz="2400" dirty="0" smtClean="0"/>
              <a:t> </a:t>
            </a:r>
            <a:r>
              <a:rPr lang="en-US" sz="2400" dirty="0" smtClean="0"/>
              <a:t>overloaded</a:t>
            </a:r>
            <a:r>
              <a:rPr lang="pl-PL" sz="2400" dirty="0" smtClean="0"/>
              <a:t> </a:t>
            </a:r>
            <a:r>
              <a:rPr lang="pl-PL" sz="2400" dirty="0" err="1" smtClean="0"/>
              <a:t>several</a:t>
            </a:r>
            <a:r>
              <a:rPr lang="pl-PL" sz="2400" dirty="0" smtClean="0"/>
              <a:t> </a:t>
            </a:r>
            <a:r>
              <a:rPr lang="pl-PL" sz="2400" dirty="0" err="1" smtClean="0"/>
              <a:t>times</a:t>
            </a:r>
            <a:endParaRPr lang="pl-PL" sz="2400" dirty="0" smtClean="0"/>
          </a:p>
          <a:p>
            <a:pPr lvl="1">
              <a:defRPr/>
            </a:pPr>
            <a:endParaRPr lang="pl-PL" sz="2400" dirty="0" smtClean="0"/>
          </a:p>
          <a:p>
            <a:pPr marL="800100" lvl="2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Base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800100" lvl="2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foo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800100" lvl="2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800100" lvl="2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800100" lvl="2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Derived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pl-PL" sz="18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Base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800100" lvl="2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foo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override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ERROR!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800100" lvl="2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altLang="pl-PL" sz="5800" dirty="0"/>
          </a:p>
          <a:p>
            <a:pPr lvl="1">
              <a:defRPr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5965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err="1" smtClean="0"/>
              <a:t>Lecture</a:t>
            </a:r>
            <a:r>
              <a:rPr lang="pl-PL" sz="3200" b="1" dirty="0" smtClean="0"/>
              <a:t>: </a:t>
            </a:r>
            <a:r>
              <a:rPr lang="en-US" sz="3200" b="1" dirty="0"/>
              <a:t>Virtual methods, polymorphism, </a:t>
            </a:r>
            <a:r>
              <a:rPr lang="en-US" sz="3200" b="1" dirty="0" smtClean="0"/>
              <a:t>RTTI</a:t>
            </a:r>
            <a:endParaRPr lang="pl-PL" sz="3200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smtClean="0"/>
              <a:t>Roman Starosolski, </a:t>
            </a:r>
            <a:r>
              <a:rPr lang="pl-PL" b="1" dirty="0" err="1" smtClean="0"/>
              <a:t>PhD</a:t>
            </a:r>
            <a:r>
              <a:rPr lang="pl-PL" b="1" dirty="0" smtClean="0"/>
              <a:t>, </a:t>
            </a:r>
            <a:r>
              <a:rPr lang="pl-PL" b="1" dirty="0" err="1" smtClean="0"/>
              <a:t>D.Sc</a:t>
            </a:r>
            <a:r>
              <a:rPr lang="pl-PL" b="1" dirty="0" smtClean="0"/>
              <a:t>., </a:t>
            </a:r>
            <a:r>
              <a:rPr lang="pl-PL" b="1" dirty="0" err="1" smtClean="0"/>
              <a:t>Assoc</a:t>
            </a:r>
            <a:r>
              <a:rPr lang="pl-PL" b="1" dirty="0" smtClean="0"/>
              <a:t>. Prof.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Static </a:t>
            </a:r>
            <a:r>
              <a:rPr lang="pl-PL" dirty="0"/>
              <a:t>and</a:t>
            </a:r>
            <a:r>
              <a:rPr lang="en-GB" dirty="0"/>
              <a:t> virtual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dirty="0"/>
              <a:t>A </a:t>
            </a:r>
            <a:r>
              <a:rPr lang="pl-PL" dirty="0" err="1"/>
              <a:t>static</a:t>
            </a:r>
            <a:r>
              <a:rPr lang="pl-PL" dirty="0"/>
              <a:t> m</a:t>
            </a:r>
            <a:r>
              <a:rPr lang="en-GB" dirty="0"/>
              <a:t>et</a:t>
            </a:r>
            <a:r>
              <a:rPr lang="pl-PL" dirty="0"/>
              <a:t>h</a:t>
            </a:r>
            <a:r>
              <a:rPr lang="en-GB" dirty="0"/>
              <a:t>od</a:t>
            </a:r>
            <a:r>
              <a:rPr lang="pl-PL" dirty="0"/>
              <a:t> </a:t>
            </a:r>
            <a:r>
              <a:rPr lang="pl-PL" dirty="0" err="1"/>
              <a:t>may</a:t>
            </a:r>
            <a:r>
              <a:rPr lang="pl-PL" dirty="0"/>
              <a:t> </a:t>
            </a:r>
            <a:r>
              <a:rPr lang="pl-PL" u="sng" dirty="0"/>
              <a:t>not</a:t>
            </a:r>
            <a:r>
              <a:rPr lang="pl-PL" dirty="0"/>
              <a:t> be</a:t>
            </a:r>
            <a:r>
              <a:rPr lang="en-GB" dirty="0"/>
              <a:t> </a:t>
            </a:r>
            <a:r>
              <a:rPr lang="pl-PL" dirty="0"/>
              <a:t>v</a:t>
            </a:r>
            <a:r>
              <a:rPr lang="en-GB" dirty="0" err="1"/>
              <a:t>irtual</a:t>
            </a:r>
            <a:r>
              <a:rPr lang="pl-PL" dirty="0"/>
              <a:t>.</a:t>
            </a:r>
            <a:br>
              <a:rPr lang="pl-PL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36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Friend</a:t>
            </a:r>
            <a:r>
              <a:rPr lang="pl-PL" dirty="0"/>
              <a:t> and </a:t>
            </a:r>
            <a:r>
              <a:rPr lang="pl-PL" dirty="0" err="1"/>
              <a:t>virtual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dirty="0"/>
              <a:t>V</a:t>
            </a:r>
            <a:r>
              <a:rPr lang="en-GB" dirty="0" err="1"/>
              <a:t>irtual</a:t>
            </a:r>
            <a:r>
              <a:rPr lang="pl-PL" dirty="0" err="1"/>
              <a:t>ity</a:t>
            </a:r>
            <a:r>
              <a:rPr lang="en-GB" dirty="0"/>
              <a:t> </a:t>
            </a:r>
            <a:r>
              <a:rPr lang="pl-PL" dirty="0" err="1"/>
              <a:t>is</a:t>
            </a:r>
            <a:r>
              <a:rPr lang="en-GB" dirty="0"/>
              <a:t> </a:t>
            </a:r>
            <a:r>
              <a:rPr lang="pl-PL" dirty="0"/>
              <a:t>independent from </a:t>
            </a:r>
            <a:r>
              <a:rPr lang="pl-PL" dirty="0" err="1"/>
              <a:t>friendship</a:t>
            </a:r>
            <a:r>
              <a:rPr lang="en-GB" dirty="0"/>
              <a:t>. </a:t>
            </a:r>
            <a:endParaRPr lang="pl-PL" dirty="0"/>
          </a:p>
          <a:p>
            <a:pPr lvl="1">
              <a:defRPr/>
            </a:pPr>
            <a:r>
              <a:rPr lang="pl-PL" dirty="0" err="1" smtClean="0"/>
              <a:t>Friend</a:t>
            </a:r>
            <a:r>
              <a:rPr lang="pl-PL" dirty="0" smtClean="0"/>
              <a:t> </a:t>
            </a:r>
            <a:r>
              <a:rPr lang="pl-PL" dirty="0" err="1"/>
              <a:t>feature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not </a:t>
            </a:r>
            <a:r>
              <a:rPr lang="pl-PL" dirty="0" err="1"/>
              <a:t>transitive</a:t>
            </a:r>
            <a:r>
              <a:rPr lang="en-GB" dirty="0"/>
              <a:t>, </a:t>
            </a:r>
          </a:p>
          <a:p>
            <a:pPr lvl="1">
              <a:defRPr/>
            </a:pPr>
            <a:r>
              <a:rPr lang="pl-PL" dirty="0" err="1"/>
              <a:t>Friend</a:t>
            </a:r>
            <a:r>
              <a:rPr lang="pl-PL" dirty="0"/>
              <a:t> </a:t>
            </a:r>
            <a:r>
              <a:rPr lang="pl-PL" dirty="0" err="1"/>
              <a:t>access</a:t>
            </a:r>
            <a:r>
              <a:rPr lang="pl-PL" dirty="0"/>
              <a:t> </a:t>
            </a:r>
            <a:r>
              <a:rPr lang="pl-PL" dirty="0" err="1"/>
              <a:t>concerns</a:t>
            </a:r>
            <a:r>
              <a:rPr lang="pl-PL" dirty="0"/>
              <a:t> </a:t>
            </a:r>
            <a:r>
              <a:rPr lang="pl-PL" dirty="0" err="1"/>
              <a:t>only</a:t>
            </a:r>
            <a:r>
              <a:rPr lang="pl-PL" dirty="0"/>
              <a:t> the </a:t>
            </a:r>
            <a:r>
              <a:rPr lang="pl-PL" dirty="0" err="1"/>
              <a:t>method</a:t>
            </a:r>
            <a:r>
              <a:rPr lang="pl-PL" dirty="0"/>
              <a:t> (</a:t>
            </a:r>
            <a:r>
              <a:rPr lang="pl-PL" dirty="0" err="1"/>
              <a:t>class</a:t>
            </a:r>
            <a:r>
              <a:rPr lang="pl-PL" dirty="0"/>
              <a:t>::</a:t>
            </a:r>
            <a:r>
              <a:rPr lang="pl-PL" dirty="0" err="1"/>
              <a:t>method</a:t>
            </a:r>
            <a:r>
              <a:rPr lang="pl-PL" dirty="0"/>
              <a:t>)</a:t>
            </a:r>
            <a:r>
              <a:rPr lang="en-GB" dirty="0"/>
              <a:t> </a:t>
            </a:r>
            <a:r>
              <a:rPr lang="pl-PL" dirty="0" err="1"/>
              <a:t>which</a:t>
            </a:r>
            <a:r>
              <a:rPr lang="pl-PL" dirty="0"/>
              <a:t> was </a:t>
            </a:r>
            <a:r>
              <a:rPr lang="pl-PL" dirty="0" err="1"/>
              <a:t>declared</a:t>
            </a:r>
            <a:r>
              <a:rPr lang="pl-PL" dirty="0"/>
              <a:t> </a:t>
            </a:r>
            <a:r>
              <a:rPr lang="pl-PL" dirty="0" err="1"/>
              <a:t>friend</a:t>
            </a:r>
            <a:r>
              <a:rPr lang="en-GB" dirty="0"/>
              <a:t>,</a:t>
            </a:r>
          </a:p>
          <a:p>
            <a:pPr lvl="1">
              <a:defRPr/>
            </a:pPr>
            <a:r>
              <a:rPr lang="pl-PL" dirty="0"/>
              <a:t>A m</a:t>
            </a:r>
            <a:r>
              <a:rPr lang="en-GB" dirty="0"/>
              <a:t>et</a:t>
            </a:r>
            <a:r>
              <a:rPr lang="pl-PL" dirty="0"/>
              <a:t>h</a:t>
            </a:r>
            <a:r>
              <a:rPr lang="en-GB" dirty="0"/>
              <a:t>od</a:t>
            </a:r>
            <a:r>
              <a:rPr lang="pl-PL" dirty="0"/>
              <a:t> </a:t>
            </a:r>
            <a:r>
              <a:rPr lang="pl-PL" dirty="0" err="1"/>
              <a:t>redefined</a:t>
            </a:r>
            <a:r>
              <a:rPr lang="pl-PL" dirty="0"/>
              <a:t> in </a:t>
            </a:r>
            <a:r>
              <a:rPr lang="pl-PL" dirty="0" err="1"/>
              <a:t>derived</a:t>
            </a:r>
            <a:r>
              <a:rPr lang="pl-PL" dirty="0"/>
              <a:t> </a:t>
            </a:r>
            <a:r>
              <a:rPr lang="pl-PL" dirty="0" err="1"/>
              <a:t>class</a:t>
            </a:r>
            <a:r>
              <a:rPr lang="pl-PL" dirty="0"/>
              <a:t> (no </a:t>
            </a:r>
            <a:r>
              <a:rPr lang="pl-PL" dirty="0" err="1"/>
              <a:t>matter</a:t>
            </a:r>
            <a:r>
              <a:rPr lang="pl-PL" dirty="0"/>
              <a:t> 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virtual</a:t>
            </a:r>
            <a:r>
              <a:rPr lang="pl-PL" dirty="0"/>
              <a:t>) </a:t>
            </a:r>
            <a:r>
              <a:rPr lang="pl-PL" dirty="0" err="1"/>
              <a:t>will</a:t>
            </a:r>
            <a:r>
              <a:rPr lang="pl-PL" dirty="0"/>
              <a:t> not be </a:t>
            </a:r>
            <a:r>
              <a:rPr lang="pl-PL" dirty="0" err="1"/>
              <a:t>automatically</a:t>
            </a:r>
            <a:r>
              <a:rPr lang="pl-PL" dirty="0"/>
              <a:t> </a:t>
            </a:r>
            <a:r>
              <a:rPr lang="pl-PL" dirty="0" err="1" smtClean="0"/>
              <a:t>friend</a:t>
            </a:r>
            <a:r>
              <a:rPr lang="pl-PL" dirty="0" smtClean="0"/>
              <a:t>,</a:t>
            </a:r>
          </a:p>
          <a:p>
            <a:pPr lvl="1">
              <a:defRPr/>
            </a:pPr>
            <a:r>
              <a:rPr lang="en-US" dirty="0"/>
              <a:t>Friendship works at a different stage of program life than </a:t>
            </a:r>
            <a:r>
              <a:rPr lang="en-US" dirty="0" err="1"/>
              <a:t>virtuality</a:t>
            </a:r>
            <a:r>
              <a:rPr lang="en-US" dirty="0"/>
              <a:t> (compilation / launch)</a:t>
            </a:r>
            <a:r>
              <a:rPr lang="en-GB" dirty="0" smtClean="0"/>
              <a:t>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6822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V</a:t>
            </a:r>
            <a:r>
              <a:rPr lang="en-GB" dirty="0" err="1"/>
              <a:t>irtual</a:t>
            </a:r>
            <a:r>
              <a:rPr lang="en-GB" dirty="0"/>
              <a:t> </a:t>
            </a:r>
            <a:r>
              <a:rPr lang="pl-PL" dirty="0"/>
              <a:t>m</a:t>
            </a:r>
            <a:r>
              <a:rPr lang="en-GB" dirty="0" err="1"/>
              <a:t>ethod</a:t>
            </a:r>
            <a:r>
              <a:rPr lang="pl-PL" dirty="0"/>
              <a:t>s </a:t>
            </a:r>
            <a:r>
              <a:rPr lang="pl-PL" dirty="0" err="1"/>
              <a:t>accessibility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pl-PL" sz="2800" dirty="0"/>
              <a:t>Accessibility </a:t>
            </a:r>
            <a:r>
              <a:rPr lang="pl-PL" sz="2800" dirty="0" err="1"/>
              <a:t>is</a:t>
            </a:r>
            <a:r>
              <a:rPr lang="pl-PL" sz="2800" dirty="0"/>
              <a:t> </a:t>
            </a:r>
            <a:r>
              <a:rPr lang="pl-PL" sz="2800" dirty="0" err="1"/>
              <a:t>determined</a:t>
            </a:r>
            <a:r>
              <a:rPr lang="pl-PL" sz="2800" dirty="0"/>
              <a:t> </a:t>
            </a:r>
            <a:r>
              <a:rPr lang="pl-PL" sz="2800" dirty="0" err="1"/>
              <a:t>at</a:t>
            </a:r>
            <a:r>
              <a:rPr lang="pl-PL" sz="2800" dirty="0"/>
              <a:t> </a:t>
            </a:r>
            <a:r>
              <a:rPr lang="pl-PL" sz="2800" dirty="0" err="1"/>
              <a:t>compile</a:t>
            </a:r>
            <a:r>
              <a:rPr lang="pl-PL" sz="2800" dirty="0"/>
              <a:t> </a:t>
            </a:r>
            <a:r>
              <a:rPr lang="pl-PL" sz="2800" dirty="0" err="1"/>
              <a:t>time</a:t>
            </a:r>
            <a:endParaRPr lang="en-GB" sz="2800" dirty="0"/>
          </a:p>
          <a:p>
            <a:pPr lvl="1">
              <a:lnSpc>
                <a:spcPct val="90000"/>
              </a:lnSpc>
              <a:defRPr/>
            </a:pPr>
            <a:r>
              <a:rPr lang="pl-PL" sz="2400" dirty="0"/>
              <a:t>Pointer/</a:t>
            </a:r>
            <a:r>
              <a:rPr lang="pl-PL" sz="2400" dirty="0" err="1"/>
              <a:t>reference</a:t>
            </a:r>
            <a:r>
              <a:rPr lang="pl-PL" sz="2400" dirty="0"/>
              <a:t> </a:t>
            </a:r>
            <a:r>
              <a:rPr lang="pl-PL" sz="2400" dirty="0" err="1"/>
              <a:t>declared</a:t>
            </a:r>
            <a:r>
              <a:rPr lang="pl-PL" sz="2400" dirty="0"/>
              <a:t> </a:t>
            </a:r>
            <a:r>
              <a:rPr lang="pl-PL" sz="2400" dirty="0" err="1"/>
              <a:t>type</a:t>
            </a:r>
            <a:r>
              <a:rPr lang="pl-PL" sz="2400" dirty="0"/>
              <a:t> </a:t>
            </a:r>
            <a:r>
              <a:rPr lang="pl-PL" sz="2400" dirty="0" err="1"/>
              <a:t>decides</a:t>
            </a:r>
            <a:r>
              <a:rPr lang="en-GB" sz="2400" dirty="0"/>
              <a:t>.</a:t>
            </a:r>
            <a:r>
              <a:rPr lang="pl-PL" sz="2400" dirty="0"/>
              <a:t> </a:t>
            </a:r>
            <a:br>
              <a:rPr lang="pl-PL" sz="2400" dirty="0"/>
            </a:br>
            <a:r>
              <a:rPr lang="pl-PL" sz="2400" dirty="0"/>
              <a:t>(</a:t>
            </a:r>
            <a:r>
              <a:rPr lang="pl-PL" sz="2400" dirty="0" err="1"/>
              <a:t>like</a:t>
            </a:r>
            <a:r>
              <a:rPr lang="pl-PL" sz="2400" dirty="0"/>
              <a:t> </a:t>
            </a:r>
            <a:r>
              <a:rPr lang="pl-PL" sz="2400" dirty="0" err="1"/>
              <a:t>early</a:t>
            </a:r>
            <a:r>
              <a:rPr lang="pl-PL" sz="2400" dirty="0"/>
              <a:t> </a:t>
            </a:r>
            <a:r>
              <a:rPr lang="pl-PL" sz="2400" dirty="0" err="1"/>
              <a:t>binding</a:t>
            </a:r>
            <a:r>
              <a:rPr lang="pl-PL" sz="2400" dirty="0"/>
              <a:t> – „</a:t>
            </a:r>
            <a:r>
              <a:rPr lang="pl-PL" sz="2400" dirty="0" err="1"/>
              <a:t>early</a:t>
            </a:r>
            <a:r>
              <a:rPr lang="pl-PL" sz="2400" dirty="0"/>
              <a:t> </a:t>
            </a:r>
            <a:r>
              <a:rPr lang="pl-PL" sz="2400" dirty="0" err="1"/>
              <a:t>accessibility</a:t>
            </a:r>
            <a:r>
              <a:rPr lang="pl-PL" sz="2400" dirty="0"/>
              <a:t> </a:t>
            </a:r>
            <a:r>
              <a:rPr lang="pl-PL" sz="2400" dirty="0" err="1"/>
              <a:t>recognition</a:t>
            </a:r>
            <a:r>
              <a:rPr lang="pl-PL" sz="2400" dirty="0"/>
              <a:t>”)</a:t>
            </a:r>
            <a:endParaRPr lang="en-GB" sz="2400" dirty="0"/>
          </a:p>
          <a:p>
            <a:pPr>
              <a:lnSpc>
                <a:spcPct val="90000"/>
              </a:lnSpc>
              <a:defRPr/>
            </a:pPr>
            <a:endParaRPr lang="en-GB" sz="2800" dirty="0"/>
          </a:p>
          <a:p>
            <a:pPr>
              <a:lnSpc>
                <a:spcPct val="90000"/>
              </a:lnSpc>
              <a:defRPr/>
            </a:pPr>
            <a:r>
              <a:rPr lang="pl-PL" sz="2800" dirty="0" err="1"/>
              <a:t>Example</a:t>
            </a:r>
            <a:r>
              <a:rPr lang="pl-PL" sz="2800" dirty="0"/>
              <a:t>: </a:t>
            </a:r>
            <a:r>
              <a:rPr lang="pl-PL" sz="2800" dirty="0" err="1"/>
              <a:t>assume</a:t>
            </a:r>
            <a:r>
              <a:rPr lang="pl-PL" sz="2800" dirty="0"/>
              <a:t> </a:t>
            </a:r>
            <a:r>
              <a:rPr lang="pl-PL" sz="2800" dirty="0" err="1"/>
              <a:t>that</a:t>
            </a:r>
            <a:r>
              <a:rPr lang="pl-PL" sz="2800" dirty="0"/>
              <a:t> </a:t>
            </a:r>
            <a:r>
              <a:rPr lang="pl-PL" sz="2800" dirty="0" err="1"/>
              <a:t>all</a:t>
            </a:r>
            <a:r>
              <a:rPr lang="pl-PL" sz="2800" dirty="0"/>
              <a:t> </a:t>
            </a:r>
            <a:r>
              <a:rPr lang="pl-PL" sz="2800" dirty="0" err="1"/>
              <a:t>members</a:t>
            </a:r>
            <a:r>
              <a:rPr lang="pl-PL" sz="2800" dirty="0"/>
              <a:t> of </a:t>
            </a:r>
            <a:r>
              <a:rPr lang="pl-PL" sz="2400" dirty="0" err="1">
                <a:solidFill>
                  <a:srgbClr val="2B91AF"/>
                </a:solidFill>
                <a:latin typeface="Consolas" panose="020B0609020204030204" pitchFamily="49" charset="0"/>
              </a:rPr>
              <a:t>circle</a:t>
            </a:r>
            <a:r>
              <a:rPr lang="pl-PL" sz="2800" dirty="0"/>
              <a:t> </a:t>
            </a:r>
            <a:r>
              <a:rPr lang="pl-PL" sz="2800" dirty="0" err="1"/>
              <a:t>are</a:t>
            </a:r>
            <a:r>
              <a:rPr lang="pl-PL" sz="2800" dirty="0"/>
              <a:t> </a:t>
            </a:r>
            <a:r>
              <a:rPr lang="pl-PL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private</a:t>
            </a:r>
            <a:r>
              <a:rPr lang="en-GB" sz="2800" dirty="0"/>
              <a:t>:</a:t>
            </a:r>
          </a:p>
          <a:p>
            <a:pPr>
              <a:lnSpc>
                <a:spcPct val="90000"/>
              </a:lnSpc>
              <a:defRPr/>
            </a:pPr>
            <a:endParaRPr lang="en-GB" sz="2800" dirty="0"/>
          </a:p>
          <a:p>
            <a:pPr marL="400050" lvl="1" indent="0">
              <a:buNone/>
            </a:pPr>
            <a:r>
              <a:rPr lang="pl-PL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circle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o;</a:t>
            </a:r>
          </a:p>
          <a:p>
            <a:pPr marL="400050" lvl="1" indent="0">
              <a:buNone/>
            </a:pP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pp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= &amp;o;</a:t>
            </a:r>
          </a:p>
          <a:p>
            <a:pPr marL="400050" lvl="1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pp-&gt;show(); 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// calls </a:t>
            </a:r>
            <a:r>
              <a:rPr lang="pl-PL" sz="18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private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circle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::show</a:t>
            </a:r>
            <a:r>
              <a:rPr lang="en-US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()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</a:p>
          <a:p>
            <a:pPr marL="400050" lvl="1" indent="0">
              <a:buNone/>
            </a:pP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 // and </a:t>
            </a:r>
            <a:r>
              <a:rPr lang="pl-PL" sz="18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it’s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ok – </a:t>
            </a:r>
            <a:r>
              <a:rPr lang="pl-PL" sz="18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why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?</a:t>
            </a:r>
            <a:endParaRPr lang="en-GB" sz="7600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39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A</a:t>
            </a:r>
            <a:r>
              <a:rPr lang="en-GB" dirty="0" err="1"/>
              <a:t>bstra</a:t>
            </a:r>
            <a:r>
              <a:rPr lang="pl-PL" dirty="0" err="1"/>
              <a:t>ct</a:t>
            </a:r>
            <a:r>
              <a:rPr lang="pl-PL" dirty="0"/>
              <a:t> </a:t>
            </a:r>
            <a:r>
              <a:rPr lang="pl-PL" dirty="0" err="1"/>
              <a:t>class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dirty="0"/>
              <a:t>A</a:t>
            </a:r>
            <a:r>
              <a:rPr lang="en-GB" dirty="0" err="1"/>
              <a:t>bstra</a:t>
            </a:r>
            <a:r>
              <a:rPr lang="pl-PL" dirty="0" err="1"/>
              <a:t>ct</a:t>
            </a:r>
            <a:r>
              <a:rPr lang="pl-PL" dirty="0"/>
              <a:t> </a:t>
            </a:r>
            <a:r>
              <a:rPr lang="pl-PL" dirty="0" err="1"/>
              <a:t>class</a:t>
            </a:r>
            <a:r>
              <a:rPr lang="en-GB" dirty="0"/>
              <a:t> </a:t>
            </a:r>
            <a:r>
              <a:rPr lang="pl-PL" dirty="0" err="1"/>
              <a:t>may</a:t>
            </a:r>
            <a:r>
              <a:rPr lang="pl-PL" dirty="0"/>
              <a:t> not </a:t>
            </a:r>
            <a:r>
              <a:rPr lang="pl-PL" dirty="0" err="1" smtClean="0"/>
              <a:t>produce</a:t>
            </a:r>
            <a:r>
              <a:rPr lang="pl-PL" dirty="0" smtClean="0"/>
              <a:t> (</a:t>
            </a:r>
            <a:r>
              <a:rPr lang="pl-PL" dirty="0" err="1" smtClean="0"/>
              <a:t>have</a:t>
            </a:r>
            <a:r>
              <a:rPr lang="pl-PL" dirty="0" smtClean="0"/>
              <a:t>) </a:t>
            </a:r>
            <a:r>
              <a:rPr lang="pl-PL" dirty="0" err="1"/>
              <a:t>any</a:t>
            </a:r>
            <a:r>
              <a:rPr lang="pl-PL" dirty="0"/>
              <a:t> </a:t>
            </a:r>
            <a:r>
              <a:rPr lang="pl-PL" dirty="0" err="1"/>
              <a:t>objects</a:t>
            </a:r>
            <a:r>
              <a:rPr lang="en-GB" dirty="0"/>
              <a:t>.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pl-PL" dirty="0"/>
              <a:t>A</a:t>
            </a:r>
            <a:r>
              <a:rPr lang="en-GB" dirty="0" err="1"/>
              <a:t>bstra</a:t>
            </a:r>
            <a:r>
              <a:rPr lang="pl-PL" dirty="0" err="1"/>
              <a:t>ct</a:t>
            </a:r>
            <a:r>
              <a:rPr lang="pl-PL" dirty="0"/>
              <a:t> </a:t>
            </a:r>
            <a:r>
              <a:rPr lang="pl-PL" dirty="0" err="1"/>
              <a:t>class</a:t>
            </a:r>
            <a:r>
              <a:rPr lang="en-GB" dirty="0"/>
              <a:t> </a:t>
            </a:r>
            <a:r>
              <a:rPr lang="pl-PL" dirty="0" err="1"/>
              <a:t>is</a:t>
            </a:r>
            <a:r>
              <a:rPr lang="pl-PL" dirty="0"/>
              <a:t> as a </a:t>
            </a:r>
            <a:r>
              <a:rPr lang="pl-PL" dirty="0" err="1"/>
              <a:t>base</a:t>
            </a:r>
            <a:r>
              <a:rPr lang="pl-PL" dirty="0"/>
              <a:t> </a:t>
            </a:r>
            <a:r>
              <a:rPr lang="pl-PL" dirty="0" err="1"/>
              <a:t>class</a:t>
            </a:r>
            <a:r>
              <a:rPr lang="pl-PL" dirty="0"/>
              <a:t> </a:t>
            </a:r>
            <a:r>
              <a:rPr lang="pl-PL" dirty="0" err="1"/>
              <a:t>used</a:t>
            </a:r>
            <a:r>
              <a:rPr lang="pl-PL" dirty="0"/>
              <a:t> to </a:t>
            </a:r>
            <a:r>
              <a:rPr lang="pl-PL" dirty="0" err="1"/>
              <a:t>define</a:t>
            </a:r>
            <a:r>
              <a:rPr lang="pl-PL" dirty="0"/>
              <a:t> a </a:t>
            </a:r>
            <a:r>
              <a:rPr lang="pl-PL" dirty="0" err="1"/>
              <a:t>common</a:t>
            </a:r>
            <a:r>
              <a:rPr lang="pl-PL" dirty="0"/>
              <a:t> „</a:t>
            </a:r>
            <a:r>
              <a:rPr lang="pl-PL" dirty="0" err="1"/>
              <a:t>interface</a:t>
            </a:r>
            <a:r>
              <a:rPr lang="pl-PL" dirty="0"/>
              <a:t>” – </a:t>
            </a:r>
            <a:r>
              <a:rPr lang="pl-PL" dirty="0" err="1"/>
              <a:t>common</a:t>
            </a:r>
            <a:r>
              <a:rPr lang="pl-PL" dirty="0"/>
              <a:t> </a:t>
            </a:r>
            <a:r>
              <a:rPr lang="pl-PL" dirty="0" err="1"/>
              <a:t>features</a:t>
            </a:r>
            <a:r>
              <a:rPr lang="pl-PL" dirty="0"/>
              <a:t> of a family of </a:t>
            </a:r>
            <a:r>
              <a:rPr lang="en-GB" dirty="0"/>
              <a:t>descendant</a:t>
            </a:r>
            <a:r>
              <a:rPr lang="pl-PL" dirty="0"/>
              <a:t> </a:t>
            </a:r>
            <a:r>
              <a:rPr lang="pl-PL" dirty="0" err="1"/>
              <a:t>derived</a:t>
            </a:r>
            <a:r>
              <a:rPr lang="pl-PL" dirty="0"/>
              <a:t> </a:t>
            </a:r>
            <a:r>
              <a:rPr lang="pl-PL" dirty="0" err="1" smtClean="0"/>
              <a:t>classes</a:t>
            </a:r>
            <a:endParaRPr lang="pl-PL" dirty="0" smtClean="0"/>
          </a:p>
          <a:p>
            <a:pPr lvl="1">
              <a:defRPr/>
            </a:pPr>
            <a:r>
              <a:rPr lang="pl-PL" dirty="0" err="1" smtClean="0"/>
              <a:t>example</a:t>
            </a:r>
            <a:r>
              <a:rPr lang="pl-PL" dirty="0"/>
              <a:t>: </a:t>
            </a:r>
            <a:r>
              <a:rPr lang="en-GB" sz="24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figur</a:t>
            </a:r>
            <a:r>
              <a:rPr lang="pl-PL" sz="24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e</a:t>
            </a:r>
            <a:r>
              <a:rPr lang="pl-PL" dirty="0" smtClean="0"/>
              <a:t>,</a:t>
            </a:r>
            <a:r>
              <a:rPr lang="en-GB" dirty="0" smtClean="0"/>
              <a:t> </a:t>
            </a:r>
            <a:r>
              <a:rPr lang="pl-PL" sz="24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number</a:t>
            </a:r>
            <a:endParaRPr lang="en-GB" dirty="0"/>
          </a:p>
          <a:p>
            <a:pPr lvl="1">
              <a:defRPr/>
            </a:pPr>
            <a:endParaRPr lang="en-GB" dirty="0"/>
          </a:p>
          <a:p>
            <a:pPr>
              <a:defRPr/>
            </a:pPr>
            <a:r>
              <a:rPr lang="pl-PL" dirty="0" err="1"/>
              <a:t>Abstract</a:t>
            </a:r>
            <a:r>
              <a:rPr lang="pl-PL" dirty="0"/>
              <a:t> </a:t>
            </a:r>
            <a:r>
              <a:rPr lang="pl-PL" dirty="0" err="1"/>
              <a:t>class</a:t>
            </a:r>
            <a:r>
              <a:rPr lang="pl-PL" dirty="0"/>
              <a:t> </a:t>
            </a:r>
            <a:r>
              <a:rPr lang="pl-PL" dirty="0" err="1"/>
              <a:t>inheritance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63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Pure</a:t>
            </a:r>
            <a:r>
              <a:rPr lang="pl-PL" dirty="0"/>
              <a:t> </a:t>
            </a:r>
            <a:r>
              <a:rPr lang="pl-PL" dirty="0" err="1"/>
              <a:t>virtual</a:t>
            </a:r>
            <a:r>
              <a:rPr lang="pl-PL" dirty="0"/>
              <a:t> </a:t>
            </a:r>
            <a:r>
              <a:rPr lang="pl-PL" dirty="0" err="1"/>
              <a:t>method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dirty="0"/>
              <a:t>In </a:t>
            </a:r>
            <a:r>
              <a:rPr lang="en-GB" dirty="0"/>
              <a:t>C++ </a:t>
            </a:r>
            <a:r>
              <a:rPr lang="pl-PL" dirty="0"/>
              <a:t>a </a:t>
            </a:r>
            <a:r>
              <a:rPr lang="pl-PL" dirty="0" err="1"/>
              <a:t>class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abstract</a:t>
            </a:r>
            <a:r>
              <a:rPr lang="pl-PL" dirty="0"/>
              <a:t> 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contains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</a:t>
            </a:r>
            <a:r>
              <a:rPr lang="pl-PL" dirty="0" err="1"/>
              <a:t>least</a:t>
            </a:r>
            <a:r>
              <a:rPr lang="pl-PL" dirty="0"/>
              <a:t> one </a:t>
            </a:r>
            <a:r>
              <a:rPr lang="pl-PL" b="1" dirty="0" err="1"/>
              <a:t>pure</a:t>
            </a:r>
            <a:r>
              <a:rPr lang="en-GB" b="1" dirty="0"/>
              <a:t> </a:t>
            </a:r>
            <a:r>
              <a:rPr lang="pl-PL" b="1" dirty="0"/>
              <a:t>v</a:t>
            </a:r>
            <a:r>
              <a:rPr lang="en-GB" b="1" dirty="0" err="1"/>
              <a:t>irtual</a:t>
            </a:r>
            <a:r>
              <a:rPr lang="en-GB" b="1" dirty="0"/>
              <a:t> </a:t>
            </a:r>
            <a:r>
              <a:rPr lang="pl-PL" b="1" dirty="0" err="1"/>
              <a:t>method</a:t>
            </a:r>
            <a:r>
              <a:rPr lang="pl-PL" b="1" dirty="0"/>
              <a:t> </a:t>
            </a:r>
            <a:r>
              <a:rPr lang="en-GB" dirty="0"/>
              <a:t>– </a:t>
            </a:r>
            <a:r>
              <a:rPr lang="pl-PL" dirty="0"/>
              <a:t>a </a:t>
            </a:r>
            <a:r>
              <a:rPr lang="pl-PL" dirty="0" err="1"/>
              <a:t>virtual</a:t>
            </a:r>
            <a:r>
              <a:rPr lang="pl-PL" dirty="0"/>
              <a:t> </a:t>
            </a:r>
            <a:r>
              <a:rPr lang="pl-PL" dirty="0" err="1" smtClean="0"/>
              <a:t>method</a:t>
            </a:r>
            <a:r>
              <a:rPr lang="pl-PL" dirty="0" smtClean="0"/>
              <a:t> </a:t>
            </a:r>
            <a:r>
              <a:rPr lang="pl-PL" dirty="0" err="1" smtClean="0"/>
              <a:t>without</a:t>
            </a:r>
            <a:r>
              <a:rPr lang="pl-PL" dirty="0" smtClean="0"/>
              <a:t> </a:t>
            </a:r>
            <a:r>
              <a:rPr lang="pl-PL" dirty="0"/>
              <a:t>a body</a:t>
            </a:r>
            <a:r>
              <a:rPr lang="en-GB" dirty="0"/>
              <a:t>. </a:t>
            </a:r>
          </a:p>
          <a:p>
            <a:pPr>
              <a:defRPr/>
            </a:pPr>
            <a:endParaRPr lang="en-GB" dirty="0"/>
          </a:p>
          <a:p>
            <a:pPr marL="400050" lvl="1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figure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00050" lvl="1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// ...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figure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::draw() = 0;</a:t>
            </a:r>
          </a:p>
          <a:p>
            <a:pPr marL="400050" lvl="1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GB" sz="24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92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RTTI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Aft>
                <a:spcPts val="1200"/>
              </a:spcAft>
              <a:defRPr/>
            </a:pPr>
            <a:r>
              <a:rPr lang="pl-PL" sz="2600" b="1" dirty="0" smtClean="0"/>
              <a:t>RTTI</a:t>
            </a:r>
            <a:r>
              <a:rPr lang="pl-PL" sz="2600" dirty="0" smtClean="0"/>
              <a:t> – Run-Time </a:t>
            </a:r>
            <a:r>
              <a:rPr lang="pl-PL" sz="2600" dirty="0" err="1" smtClean="0"/>
              <a:t>Type</a:t>
            </a:r>
            <a:r>
              <a:rPr lang="pl-PL" sz="2600" dirty="0" smtClean="0"/>
              <a:t> Information/</a:t>
            </a:r>
            <a:r>
              <a:rPr lang="pl-PL" sz="2600" dirty="0" err="1" smtClean="0"/>
              <a:t>Identification</a:t>
            </a:r>
            <a:endParaRPr lang="pl-PL" sz="2600" dirty="0" smtClean="0"/>
          </a:p>
          <a:p>
            <a:pPr>
              <a:lnSpc>
                <a:spcPct val="80000"/>
              </a:lnSpc>
              <a:spcAft>
                <a:spcPts val="1200"/>
              </a:spcAft>
              <a:defRPr/>
            </a:pPr>
            <a:r>
              <a:rPr lang="en-GB" sz="2600" dirty="0" smtClean="0"/>
              <a:t>A </a:t>
            </a:r>
            <a:r>
              <a:rPr lang="en-GB" sz="2600" dirty="0"/>
              <a:t>pointer to base may be assigned the address to some descendant, therefore the </a:t>
            </a:r>
            <a:r>
              <a:rPr lang="en-GB" sz="2600" i="1" dirty="0"/>
              <a:t>declared</a:t>
            </a:r>
            <a:r>
              <a:rPr lang="en-GB" sz="2600" dirty="0"/>
              <a:t> pointer type does not fully determine the </a:t>
            </a:r>
            <a:r>
              <a:rPr lang="en-GB" sz="2600" i="1" dirty="0"/>
              <a:t>actual</a:t>
            </a:r>
            <a:r>
              <a:rPr lang="en-GB" sz="2600" dirty="0"/>
              <a:t> class of the object referred to.</a:t>
            </a:r>
          </a:p>
          <a:p>
            <a:pPr>
              <a:lnSpc>
                <a:spcPct val="80000"/>
              </a:lnSpc>
              <a:spcAft>
                <a:spcPts val="1200"/>
              </a:spcAft>
              <a:defRPr/>
            </a:pPr>
            <a:r>
              <a:rPr lang="en-GB" sz="2600" dirty="0"/>
              <a:t>Sometimes at </a:t>
            </a:r>
            <a:r>
              <a:rPr lang="pl-PL" sz="2600" dirty="0"/>
              <a:t>the </a:t>
            </a:r>
            <a:r>
              <a:rPr lang="en-GB" sz="2600" dirty="0"/>
              <a:t>run time we would like to determine the actual type of an object. If a polymorphic class is concerned, the object contains a special field that may be used to identify the class (it is a pointer to class’s VMT). With this field the RTTI mechanism may determine types at run time. </a:t>
            </a:r>
          </a:p>
        </p:txBody>
      </p:sp>
    </p:spTree>
    <p:extLst>
      <p:ext uri="{BB962C8B-B14F-4D97-AF65-F5344CB8AC3E}">
        <p14:creationId xmlns:p14="http://schemas.microsoft.com/office/powerpoint/2010/main" val="206825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RTTI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Aft>
                <a:spcPts val="1200"/>
              </a:spcAft>
              <a:defRPr/>
            </a:pPr>
            <a:r>
              <a:rPr lang="pl-PL" sz="2800" b="1" dirty="0" smtClean="0"/>
              <a:t>RTTI</a:t>
            </a:r>
            <a:r>
              <a:rPr lang="pl-PL" sz="2800" dirty="0" smtClean="0"/>
              <a:t> – Run-Time </a:t>
            </a:r>
            <a:r>
              <a:rPr lang="pl-PL" sz="2800" dirty="0" err="1" smtClean="0"/>
              <a:t>Type</a:t>
            </a:r>
            <a:r>
              <a:rPr lang="pl-PL" sz="2800" dirty="0" smtClean="0"/>
              <a:t> Information/</a:t>
            </a:r>
            <a:r>
              <a:rPr lang="pl-PL" sz="2800" dirty="0" err="1" smtClean="0"/>
              <a:t>Identification</a:t>
            </a:r>
            <a:endParaRPr lang="pl-PL" sz="2800" dirty="0" smtClean="0"/>
          </a:p>
          <a:p>
            <a:pPr>
              <a:defRPr/>
            </a:pPr>
            <a:r>
              <a:rPr lang="en-GB" sz="2800" dirty="0"/>
              <a:t>operator </a:t>
            </a:r>
            <a:r>
              <a:rPr lang="pl-PL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typeid</a:t>
            </a:r>
            <a:endParaRPr lang="en-GB" sz="2800" dirty="0"/>
          </a:p>
          <a:p>
            <a:pPr>
              <a:defRPr/>
            </a:pPr>
            <a:endParaRPr lang="en-GB" sz="2800" dirty="0"/>
          </a:p>
          <a:p>
            <a:pPr algn="ctr">
              <a:buNone/>
              <a:defRPr/>
            </a:pPr>
            <a:r>
              <a:rPr lang="pl-PL" sz="2800" dirty="0" err="1">
                <a:solidFill>
                  <a:srgbClr val="2B91AF"/>
                </a:solidFill>
                <a:latin typeface="Consolas" panose="020B0609020204030204" pitchFamily="49" charset="0"/>
              </a:rPr>
              <a:t>type_info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/>
              <a:t> </a:t>
            </a:r>
            <a:r>
              <a:rPr lang="pl-PL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typeid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arg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endParaRPr lang="pl-PL" sz="2800" dirty="0"/>
          </a:p>
          <a:p>
            <a:pPr>
              <a:defRPr/>
            </a:pPr>
            <a:endParaRPr lang="en-GB" sz="2800" dirty="0"/>
          </a:p>
          <a:p>
            <a:pPr lvl="1">
              <a:defRPr/>
            </a:pPr>
            <a:r>
              <a:rPr lang="en-GB" sz="2400" dirty="0" err="1"/>
              <a:t>arg</a:t>
            </a:r>
            <a:r>
              <a:rPr lang="en-GB" sz="2400" dirty="0"/>
              <a:t>: </a:t>
            </a:r>
            <a:r>
              <a:rPr lang="en-GB" sz="2400" dirty="0" err="1"/>
              <a:t>typ</a:t>
            </a:r>
            <a:r>
              <a:rPr lang="pl-PL" sz="2400" dirty="0"/>
              <a:t>e</a:t>
            </a:r>
            <a:r>
              <a:rPr lang="en-GB" sz="2400" dirty="0"/>
              <a:t>, </a:t>
            </a:r>
            <a:r>
              <a:rPr lang="pl-PL" sz="2400" dirty="0" err="1"/>
              <a:t>class</a:t>
            </a:r>
            <a:r>
              <a:rPr lang="en-GB" sz="2400" dirty="0"/>
              <a:t>, </a:t>
            </a:r>
            <a:r>
              <a:rPr lang="pl-PL" sz="2400" dirty="0" err="1"/>
              <a:t>variable</a:t>
            </a:r>
            <a:r>
              <a:rPr lang="en-GB" sz="2400" dirty="0"/>
              <a:t> </a:t>
            </a:r>
            <a:r>
              <a:rPr lang="pl-PL" sz="2400" dirty="0" err="1"/>
              <a:t>or</a:t>
            </a:r>
            <a:r>
              <a:rPr lang="pl-PL" sz="2400" dirty="0"/>
              <a:t> </a:t>
            </a:r>
            <a:r>
              <a:rPr lang="pl-PL" sz="2400" dirty="0" err="1" smtClean="0"/>
              <a:t>object</a:t>
            </a:r>
            <a:endParaRPr lang="pl-PL" sz="2400" dirty="0" smtClean="0"/>
          </a:p>
          <a:p>
            <a:pPr lvl="1">
              <a:defRPr/>
            </a:pPr>
            <a:r>
              <a:rPr lang="pl-PL" sz="2400" dirty="0" err="1" smtClean="0"/>
              <a:t>if</a:t>
            </a:r>
            <a:r>
              <a:rPr lang="pl-PL" sz="2400" dirty="0" smtClean="0"/>
              <a:t> </a:t>
            </a:r>
            <a:r>
              <a:rPr lang="pl-PL" sz="2400" dirty="0"/>
              <a:t>the </a:t>
            </a:r>
            <a:r>
              <a:rPr lang="pl-PL" sz="2400" dirty="0" smtClean="0"/>
              <a:t>argument </a:t>
            </a:r>
            <a:r>
              <a:rPr lang="pl-PL" sz="2400" dirty="0" err="1" smtClean="0"/>
              <a:t>being</a:t>
            </a:r>
            <a:r>
              <a:rPr lang="pl-PL" sz="2400" dirty="0" smtClean="0"/>
              <a:t> pointer </a:t>
            </a:r>
            <a:r>
              <a:rPr lang="pl-PL" sz="2400" dirty="0" err="1"/>
              <a:t>or</a:t>
            </a:r>
            <a:r>
              <a:rPr lang="pl-PL" sz="2400" dirty="0"/>
              <a:t> </a:t>
            </a:r>
            <a:r>
              <a:rPr lang="pl-PL" sz="2400" dirty="0" err="1"/>
              <a:t>reference</a:t>
            </a:r>
            <a:r>
              <a:rPr lang="pl-PL" sz="2400" dirty="0"/>
              <a:t> </a:t>
            </a:r>
            <a:r>
              <a:rPr lang="pl-PL" sz="2400" dirty="0" err="1"/>
              <a:t>refers</a:t>
            </a:r>
            <a:r>
              <a:rPr lang="pl-PL" sz="2400" dirty="0"/>
              <a:t> to standard </a:t>
            </a:r>
            <a:r>
              <a:rPr lang="pl-PL" sz="2400" dirty="0" err="1"/>
              <a:t>type</a:t>
            </a:r>
            <a:r>
              <a:rPr lang="pl-PL" sz="2400" dirty="0"/>
              <a:t> </a:t>
            </a:r>
            <a:r>
              <a:rPr lang="pl-PL" sz="2400" dirty="0" err="1"/>
              <a:t>or</a:t>
            </a:r>
            <a:r>
              <a:rPr lang="pl-PL" sz="2400" dirty="0"/>
              <a:t> non-</a:t>
            </a:r>
            <a:r>
              <a:rPr lang="pl-PL" sz="2400" dirty="0" err="1"/>
              <a:t>polymorphic</a:t>
            </a:r>
            <a:r>
              <a:rPr lang="pl-PL" sz="2400" dirty="0"/>
              <a:t> </a:t>
            </a:r>
            <a:r>
              <a:rPr lang="pl-PL" sz="2400" dirty="0" err="1"/>
              <a:t>class</a:t>
            </a:r>
            <a:r>
              <a:rPr lang="pl-PL" sz="2400" dirty="0"/>
              <a:t>, the </a:t>
            </a:r>
            <a:r>
              <a:rPr lang="pl-PL" sz="2400" dirty="0" err="1"/>
              <a:t>type</a:t>
            </a:r>
            <a:r>
              <a:rPr lang="pl-PL" sz="2400" dirty="0"/>
              <a:t> </a:t>
            </a:r>
            <a:r>
              <a:rPr lang="pl-PL" sz="2400" dirty="0" err="1"/>
              <a:t>is</a:t>
            </a:r>
            <a:r>
              <a:rPr lang="pl-PL" sz="2400" dirty="0"/>
              <a:t> </a:t>
            </a:r>
            <a:r>
              <a:rPr lang="pl-PL" sz="2400" dirty="0" err="1"/>
              <a:t>determined</a:t>
            </a:r>
            <a:r>
              <a:rPr lang="pl-PL" sz="2400" dirty="0"/>
              <a:t> </a:t>
            </a:r>
            <a:r>
              <a:rPr lang="pl-PL" sz="2400" dirty="0" err="1"/>
              <a:t>according</a:t>
            </a:r>
            <a:r>
              <a:rPr lang="pl-PL" sz="2400" dirty="0"/>
              <a:t> </a:t>
            </a:r>
            <a:r>
              <a:rPr lang="pl-PL" sz="2400" dirty="0" smtClean="0"/>
              <a:t>to the </a:t>
            </a:r>
            <a:r>
              <a:rPr lang="pl-PL" sz="2400" i="1" dirty="0" err="1"/>
              <a:t>declared</a:t>
            </a:r>
            <a:r>
              <a:rPr lang="pl-PL" sz="2400" dirty="0"/>
              <a:t> </a:t>
            </a:r>
            <a:r>
              <a:rPr lang="pl-PL" sz="2400" dirty="0" err="1"/>
              <a:t>type</a:t>
            </a:r>
            <a:r>
              <a:rPr lang="pl-PL" sz="2400" dirty="0"/>
              <a:t>, and not the </a:t>
            </a:r>
            <a:r>
              <a:rPr lang="pl-PL" sz="2400" dirty="0" err="1"/>
              <a:t>actual</a:t>
            </a:r>
            <a:r>
              <a:rPr lang="pl-PL" sz="2400" dirty="0"/>
              <a:t> </a:t>
            </a:r>
            <a:r>
              <a:rPr lang="pl-PL" sz="2400" dirty="0" err="1"/>
              <a:t>type</a:t>
            </a:r>
            <a:r>
              <a:rPr lang="pl-PL" sz="2400" dirty="0"/>
              <a:t> of </a:t>
            </a:r>
            <a:r>
              <a:rPr lang="pl-PL" sz="2400" dirty="0" err="1"/>
              <a:t>object</a:t>
            </a:r>
            <a:r>
              <a:rPr lang="pl-PL" sz="2400" dirty="0"/>
              <a:t> – </a:t>
            </a:r>
            <a:r>
              <a:rPr lang="pl-PL" sz="2400" dirty="0" err="1"/>
              <a:t>there</a:t>
            </a:r>
            <a:r>
              <a:rPr lang="pl-PL" sz="2400" dirty="0"/>
              <a:t> </a:t>
            </a:r>
            <a:r>
              <a:rPr lang="pl-PL" sz="2400" dirty="0" err="1"/>
              <a:t>is</a:t>
            </a:r>
            <a:r>
              <a:rPr lang="pl-PL" sz="2400" dirty="0"/>
              <a:t> no </a:t>
            </a:r>
            <a:r>
              <a:rPr lang="pl-PL" sz="2400" dirty="0" err="1"/>
              <a:t>other</a:t>
            </a:r>
            <a:r>
              <a:rPr lang="pl-PL" sz="2400" dirty="0"/>
              <a:t> </a:t>
            </a:r>
            <a:r>
              <a:rPr lang="pl-PL" sz="2400" dirty="0" err="1"/>
              <a:t>way</a:t>
            </a:r>
            <a:r>
              <a:rPr lang="pl-PL" sz="2400" dirty="0"/>
              <a:t> to do </a:t>
            </a:r>
            <a:r>
              <a:rPr lang="pl-PL" sz="2400" dirty="0" err="1"/>
              <a:t>it</a:t>
            </a:r>
            <a:r>
              <a:rPr lang="pl-PL" sz="2400" dirty="0" smtClean="0"/>
              <a:t>.</a:t>
            </a:r>
          </a:p>
          <a:p>
            <a:pPr lvl="1">
              <a:defRPr/>
            </a:pPr>
            <a:r>
              <a:rPr lang="pl-PL" sz="2400" dirty="0" err="1" smtClean="0"/>
              <a:t>if</a:t>
            </a:r>
            <a:r>
              <a:rPr lang="pl-PL" sz="2400" dirty="0" smtClean="0"/>
              <a:t> </a:t>
            </a:r>
            <a:r>
              <a:rPr lang="pl-PL" sz="2400" dirty="0" err="1" smtClean="0"/>
              <a:t>arg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</a:t>
            </a:r>
            <a:r>
              <a:rPr lang="pl-PL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nullptr</a:t>
            </a:r>
            <a:r>
              <a:rPr lang="pl-PL" sz="2400" dirty="0" smtClean="0"/>
              <a:t> </a:t>
            </a:r>
            <a:r>
              <a:rPr lang="pl-PL" sz="2400" dirty="0" err="1" smtClean="0"/>
              <a:t>then</a:t>
            </a:r>
            <a:r>
              <a:rPr lang="pl-PL" sz="2400" dirty="0" smtClean="0"/>
              <a:t> </a:t>
            </a:r>
            <a:r>
              <a:rPr lang="pl-PL" sz="2000" dirty="0" err="1">
                <a:solidFill>
                  <a:srgbClr val="2B91AF"/>
                </a:solidFill>
                <a:latin typeface="Consolas" panose="020B0609020204030204" pitchFamily="49" charset="0"/>
              </a:rPr>
              <a:t>bad_typeid</a:t>
            </a:r>
            <a:r>
              <a:rPr lang="pl-PL" sz="2400" dirty="0" smtClean="0"/>
              <a:t> </a:t>
            </a:r>
            <a:r>
              <a:rPr lang="pl-PL" sz="2400" i="1" dirty="0" err="1" smtClean="0"/>
              <a:t>exception</a:t>
            </a:r>
            <a:r>
              <a:rPr lang="pl-PL" sz="2400" i="1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</a:t>
            </a:r>
            <a:r>
              <a:rPr lang="pl-PL" sz="2400" dirty="0" err="1" smtClean="0"/>
              <a:t>thrown</a:t>
            </a:r>
            <a:r>
              <a:rPr lang="pl-PL" sz="2400" b="1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7347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RTTI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type_info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type_info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type_info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&amp;) =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type_info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pl-PL" sz="1800" dirty="0">
                <a:solidFill>
                  <a:srgbClr val="008080"/>
                </a:solidFill>
                <a:latin typeface="Consolas" panose="020B0609020204030204" pitchFamily="49" charset="0"/>
              </a:rPr>
              <a:t>operator=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type_info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&amp;) =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800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    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~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type_info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hash_code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operator==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type_info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_Other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operator!=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type_info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_Other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before(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type_info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_Other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* name();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80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RTTI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type_info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lvl="0" indent="0">
              <a:buNone/>
            </a:pPr>
            <a:r>
              <a:rPr lang="pl-PL" sz="18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lv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type_info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type_info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&amp;) =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lv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type_info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pl-PL" sz="1800" dirty="0">
                <a:solidFill>
                  <a:srgbClr val="008080"/>
                </a:solidFill>
                <a:latin typeface="Consolas" panose="020B0609020204030204" pitchFamily="49" charset="0"/>
              </a:rPr>
              <a:t>operator=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type_info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&amp;) =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lvl="0" indent="0">
              <a:buNone/>
            </a:pPr>
            <a:endParaRPr lang="pl-PL" sz="1800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0" lvl="0" indent="0">
              <a:buNone/>
            </a:pP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    </a:t>
            </a:r>
            <a:r>
              <a:rPr lang="en-US" sz="1800" b="1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800" b="1" dirty="0" smtClean="0">
                <a:solidFill>
                  <a:srgbClr val="008000"/>
                </a:solidFill>
                <a:latin typeface="Consolas" panose="020B0609020204030204" pitchFamily="49" charset="0"/>
              </a:rPr>
              <a:t>exceptions</a:t>
            </a:r>
            <a:r>
              <a:rPr lang="pl-PL" sz="1800" b="1" dirty="0">
                <a:solidFill>
                  <a:srgbClr val="008000"/>
                </a:solidFill>
                <a:latin typeface="Consolas" panose="020B0609020204030204" pitchFamily="49" charset="0"/>
              </a:rPr>
              <a:t>: </a:t>
            </a:r>
            <a:r>
              <a:rPr lang="pl-PL" sz="1800" b="1" dirty="0" err="1">
                <a:solidFill>
                  <a:srgbClr val="008000"/>
                </a:solidFill>
                <a:latin typeface="Consolas" panose="020B0609020204030204" pitchFamily="49" charset="0"/>
              </a:rPr>
              <a:t>see</a:t>
            </a:r>
            <a:r>
              <a:rPr lang="en-US" sz="1800" b="1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800" b="1" dirty="0" smtClean="0">
                <a:solidFill>
                  <a:srgbClr val="008000"/>
                </a:solidFill>
                <a:latin typeface="Consolas" panose="020B0609020204030204" pitchFamily="49" charset="0"/>
              </a:rPr>
              <a:t>fur</a:t>
            </a:r>
            <a:r>
              <a:rPr lang="en-US" sz="1800" b="1" dirty="0" smtClean="0">
                <a:solidFill>
                  <a:srgbClr val="008000"/>
                </a:solidFill>
                <a:latin typeface="Consolas" panose="020B0609020204030204" pitchFamily="49" charset="0"/>
              </a:rPr>
              <a:t>her </a:t>
            </a:r>
            <a:r>
              <a:rPr lang="en-US" sz="1800" b="1" dirty="0">
                <a:solidFill>
                  <a:srgbClr val="008000"/>
                </a:solidFill>
                <a:latin typeface="Consolas" panose="020B0609020204030204" pitchFamily="49" charset="0"/>
              </a:rPr>
              <a:t>lectures</a:t>
            </a:r>
            <a:endParaRPr lang="pl-PL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~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type_info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throw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lv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hash_code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throw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operator==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type_info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_Other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throw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lv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operator!=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type_info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_Other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throw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lv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before(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type_info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_Other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throw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lv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* name() 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throw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lv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45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RTTI</a:t>
            </a:r>
            <a:endParaRPr 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3683000" cy="45307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f() {};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:</a:t>
            </a:r>
            <a:r>
              <a:rPr lang="pl-PL" sz="18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{};</a:t>
            </a:r>
          </a:p>
          <a:p>
            <a:pPr marL="0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C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:</a:t>
            </a:r>
            <a:r>
              <a:rPr lang="pl-PL" sz="18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{};</a:t>
            </a:r>
          </a:p>
          <a:p>
            <a:pPr marL="0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v(){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, *pa;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C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pa = &amp;c;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pl-PL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 smtClean="0"/>
              <a:t> 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3779912" y="1600200"/>
            <a:ext cx="5112568" cy="45307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pl-PL" sz="18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pl-PL" sz="18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pl-PL" sz="18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pl-PL" sz="18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l-PL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typeid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8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C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pl-PL" sz="18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==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typeid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(pa);  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0</a:t>
            </a:r>
            <a:endParaRPr lang="pl-PL" sz="1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l-PL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typeid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(a) </a:t>
            </a:r>
            <a:r>
              <a:rPr lang="pl-PL" sz="18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==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typeid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(*pa); 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0</a:t>
            </a:r>
            <a:endParaRPr lang="pl-PL" sz="1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l-PL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typeid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(c) </a:t>
            </a:r>
            <a:r>
              <a:rPr lang="pl-PL" sz="1800" dirty="0" smtClean="0">
                <a:solidFill>
                  <a:srgbClr val="008080"/>
                </a:solidFill>
                <a:latin typeface="Consolas" panose="020B0609020204030204" pitchFamily="49" charset="0"/>
              </a:rPr>
              <a:t>==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typeid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(*pa); 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1</a:t>
            </a:r>
            <a:endParaRPr lang="pl-PL" sz="1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l-PL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typeid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8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pl-PL" sz="1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name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         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class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B</a:t>
            </a:r>
            <a:endParaRPr lang="pl-PL" sz="1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l-PL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typeid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(pa).</a:t>
            </a:r>
            <a:r>
              <a:rPr lang="pl-PL" sz="1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name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        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class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A *</a:t>
            </a:r>
            <a:endParaRPr lang="pl-PL" sz="1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typeid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(*pa).name(); 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class C</a:t>
            </a:r>
            <a:endParaRPr lang="en-US" sz="1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l-PL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typeid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8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pl-PL" sz="1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before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typeid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(*pa)); 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1</a:t>
            </a:r>
            <a:endParaRPr lang="pl-PL" sz="1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l-PL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typeid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8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pl-PL" sz="1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before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typeid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(*pa)); 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1</a:t>
            </a:r>
            <a:endParaRPr lang="pl-PL" sz="1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l-PL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typeid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8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C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pl-PL" sz="1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before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typeid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(*pa)); 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0</a:t>
            </a:r>
            <a:endParaRPr lang="pl-PL" sz="1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pl-PL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typeid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8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C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pl-PL" sz="1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before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typeid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(a));   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0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5467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Why </a:t>
            </a:r>
            <a:r>
              <a:rPr lang="pl-PL" dirty="0"/>
              <a:t>to </a:t>
            </a:r>
            <a:r>
              <a:rPr lang="pl-PL" dirty="0" err="1"/>
              <a:t>use</a:t>
            </a:r>
            <a:r>
              <a:rPr lang="pl-PL" dirty="0"/>
              <a:t> </a:t>
            </a:r>
            <a:r>
              <a:rPr lang="en-GB" dirty="0"/>
              <a:t>virtual methods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dirty="0" smtClean="0"/>
              <a:t>Recall: </a:t>
            </a:r>
            <a:r>
              <a:rPr lang="en-US" dirty="0"/>
              <a:t>In </a:t>
            </a:r>
            <a:r>
              <a:rPr lang="en-US" dirty="0" smtClean="0"/>
              <a:t>C++, </a:t>
            </a:r>
            <a:r>
              <a:rPr lang="en-US" dirty="0"/>
              <a:t>the </a:t>
            </a:r>
            <a:r>
              <a:rPr lang="en-US" dirty="0" smtClean="0"/>
              <a:t>conversion </a:t>
            </a:r>
            <a:r>
              <a:rPr lang="en-US" dirty="0"/>
              <a:t>→ base is allowed </a:t>
            </a:r>
            <a:r>
              <a:rPr lang="en-US" dirty="0" smtClean="0"/>
              <a:t>for </a:t>
            </a:r>
            <a:r>
              <a:rPr lang="pl-PL" dirty="0" err="1" smtClean="0"/>
              <a:t>pointers</a:t>
            </a:r>
            <a:r>
              <a:rPr lang="pl-PL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references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		derived </a:t>
            </a:r>
            <a:r>
              <a:rPr lang="en-GB" dirty="0" smtClean="0">
                <a:cs typeface="Times New Roman" charset="0"/>
              </a:rPr>
              <a:t>→ </a:t>
            </a:r>
            <a:r>
              <a:rPr lang="en-GB" dirty="0" smtClean="0"/>
              <a:t>base.</a:t>
            </a:r>
          </a:p>
          <a:p>
            <a:pPr lvl="1">
              <a:defRPr/>
            </a:pPr>
            <a:r>
              <a:rPr lang="en-GB" dirty="0" smtClean="0"/>
              <a:t>with </a:t>
            </a:r>
            <a:r>
              <a:rPr lang="en-GB" dirty="0"/>
              <a:t>such a pointer or reference </a:t>
            </a:r>
            <a:r>
              <a:rPr lang="en-GB" i="1" dirty="0" smtClean="0"/>
              <a:t>only </a:t>
            </a:r>
            <a:r>
              <a:rPr lang="en-GB" i="1" dirty="0"/>
              <a:t>members</a:t>
            </a:r>
            <a:r>
              <a:rPr lang="en-GB" dirty="0"/>
              <a:t> </a:t>
            </a:r>
            <a:r>
              <a:rPr lang="en-GB" sz="2000" dirty="0"/>
              <a:t>(fields, methods)</a:t>
            </a:r>
            <a:r>
              <a:rPr lang="en-GB" dirty="0"/>
              <a:t> declared in </a:t>
            </a:r>
            <a:r>
              <a:rPr lang="en-GB" i="1" dirty="0"/>
              <a:t>base</a:t>
            </a:r>
            <a:r>
              <a:rPr lang="en-GB" dirty="0"/>
              <a:t> class are accessible</a:t>
            </a:r>
          </a:p>
          <a:p>
            <a:pPr lvl="1">
              <a:defRPr/>
            </a:pPr>
            <a:r>
              <a:rPr lang="en-GB" dirty="0"/>
              <a:t>having the </a:t>
            </a:r>
            <a:r>
              <a:rPr lang="en-GB" i="1" dirty="0"/>
              <a:t>declared</a:t>
            </a:r>
            <a:r>
              <a:rPr lang="en-GB" dirty="0"/>
              <a:t> type of </a:t>
            </a:r>
            <a:r>
              <a:rPr lang="en-GB" dirty="0" err="1"/>
              <a:t>ptr</a:t>
            </a:r>
            <a:r>
              <a:rPr lang="en-GB" dirty="0"/>
              <a:t>/ref the compiler will always use the base class member, even if the pointer points to an object of the derived class. </a:t>
            </a:r>
          </a:p>
        </p:txBody>
      </p:sp>
    </p:spTree>
    <p:extLst>
      <p:ext uri="{BB962C8B-B14F-4D97-AF65-F5344CB8AC3E}">
        <p14:creationId xmlns:p14="http://schemas.microsoft.com/office/powerpoint/2010/main" val="102934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RTTI and </a:t>
            </a:r>
            <a:r>
              <a:rPr lang="pl-PL" dirty="0" err="1" smtClean="0"/>
              <a:t>type</a:t>
            </a:r>
            <a:r>
              <a:rPr lang="pl-PL" dirty="0" smtClean="0"/>
              <a:t> casting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Aft>
                <a:spcPts val="1200"/>
              </a:spcAft>
              <a:defRPr/>
            </a:pPr>
            <a:r>
              <a:rPr lang="pl-PL" sz="2600" b="1" dirty="0" smtClean="0"/>
              <a:t>RTTI</a:t>
            </a:r>
            <a:r>
              <a:rPr lang="pl-PL" sz="2600" dirty="0" smtClean="0"/>
              <a:t> – Run-Time </a:t>
            </a:r>
            <a:r>
              <a:rPr lang="pl-PL" sz="2600" dirty="0" err="1" smtClean="0"/>
              <a:t>Type</a:t>
            </a:r>
            <a:r>
              <a:rPr lang="pl-PL" sz="2600" dirty="0" smtClean="0"/>
              <a:t> Information/</a:t>
            </a:r>
            <a:r>
              <a:rPr lang="pl-PL" sz="2600" dirty="0" err="1" smtClean="0"/>
              <a:t>Identification</a:t>
            </a:r>
            <a:endParaRPr lang="pl-PL" sz="2600" dirty="0" smtClean="0"/>
          </a:p>
          <a:p>
            <a:pPr>
              <a:lnSpc>
                <a:spcPct val="80000"/>
              </a:lnSpc>
              <a:spcAft>
                <a:spcPts val="1200"/>
              </a:spcAft>
              <a:defRPr/>
            </a:pPr>
            <a:r>
              <a:rPr lang="en-GB" sz="2600" dirty="0" smtClean="0"/>
              <a:t>A </a:t>
            </a:r>
            <a:r>
              <a:rPr lang="en-GB" sz="2600" dirty="0"/>
              <a:t>pointer to base may be assigned the address to some descendant, therefore the </a:t>
            </a:r>
            <a:r>
              <a:rPr lang="en-GB" sz="2600" i="1" dirty="0"/>
              <a:t>declared</a:t>
            </a:r>
            <a:r>
              <a:rPr lang="en-GB" sz="2600" dirty="0"/>
              <a:t> pointer type does not fully determine the </a:t>
            </a:r>
            <a:r>
              <a:rPr lang="en-GB" sz="2600" i="1" dirty="0"/>
              <a:t>actual</a:t>
            </a:r>
            <a:r>
              <a:rPr lang="en-GB" sz="2600" dirty="0"/>
              <a:t> class of the object referred to.</a:t>
            </a:r>
          </a:p>
          <a:p>
            <a:pPr>
              <a:lnSpc>
                <a:spcPct val="80000"/>
              </a:lnSpc>
              <a:spcAft>
                <a:spcPts val="1200"/>
              </a:spcAft>
              <a:defRPr/>
            </a:pPr>
            <a:r>
              <a:rPr lang="en-GB" sz="2600" dirty="0" smtClean="0"/>
              <a:t>Sometimes</a:t>
            </a:r>
            <a:r>
              <a:rPr lang="pl-PL" sz="2600" dirty="0" smtClean="0"/>
              <a:t>,</a:t>
            </a:r>
            <a:r>
              <a:rPr lang="en-GB" sz="2600" dirty="0" smtClean="0"/>
              <a:t> </a:t>
            </a:r>
            <a:r>
              <a:rPr lang="en-GB" sz="2600" dirty="0"/>
              <a:t>at </a:t>
            </a:r>
            <a:r>
              <a:rPr lang="pl-PL" sz="2600" dirty="0"/>
              <a:t>the </a:t>
            </a:r>
            <a:r>
              <a:rPr lang="en-GB" sz="2600" dirty="0"/>
              <a:t>run </a:t>
            </a:r>
            <a:r>
              <a:rPr lang="en-GB" sz="2600" dirty="0" smtClean="0"/>
              <a:t>time</a:t>
            </a:r>
            <a:r>
              <a:rPr lang="pl-PL" sz="2600" dirty="0" smtClean="0"/>
              <a:t>,</a:t>
            </a:r>
            <a:r>
              <a:rPr lang="en-GB" sz="2600" dirty="0" smtClean="0"/>
              <a:t> </a:t>
            </a:r>
            <a:r>
              <a:rPr lang="en-GB" sz="2600" dirty="0"/>
              <a:t>we </a:t>
            </a:r>
            <a:r>
              <a:rPr lang="pl-PL" sz="2600" dirty="0" err="1" smtClean="0"/>
              <a:t>need</a:t>
            </a:r>
            <a:r>
              <a:rPr lang="pl-PL" sz="2600" dirty="0" smtClean="0"/>
              <a:t> to </a:t>
            </a:r>
            <a:r>
              <a:rPr lang="pl-PL" sz="2600" dirty="0" err="1" smtClean="0"/>
              <a:t>know</a:t>
            </a:r>
            <a:r>
              <a:rPr lang="pl-PL" sz="2600" dirty="0" smtClean="0"/>
              <a:t> </a:t>
            </a:r>
            <a:r>
              <a:rPr lang="en-GB" sz="2600" dirty="0" smtClean="0"/>
              <a:t>the </a:t>
            </a:r>
            <a:r>
              <a:rPr lang="en-GB" sz="2600" dirty="0"/>
              <a:t>actual type of an object. If a polymorphic class is concerned, the object contains a special field that may be used to identify the class (it is a pointer to class’s VMT). With this field the RTTI mechanism may determine types at run </a:t>
            </a:r>
            <a:r>
              <a:rPr lang="en-GB" sz="2600" dirty="0" smtClean="0"/>
              <a:t>time</a:t>
            </a:r>
            <a:r>
              <a:rPr lang="pl-PL" sz="2600" dirty="0" smtClean="0"/>
              <a:t>, but </a:t>
            </a:r>
            <a:r>
              <a:rPr lang="pl-PL" sz="2600" dirty="0" err="1" smtClean="0"/>
              <a:t>using</a:t>
            </a:r>
            <a:r>
              <a:rPr lang="pl-PL" sz="2600" dirty="0" smtClean="0"/>
              <a:t> </a:t>
            </a:r>
            <a:r>
              <a:rPr lang="pl-PL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type_id</a:t>
            </a:r>
            <a:r>
              <a:rPr lang="pl-PL" sz="2600" dirty="0" smtClean="0"/>
              <a:t> </a:t>
            </a:r>
            <a:r>
              <a:rPr lang="pl-PL" sz="2600" dirty="0" err="1" smtClean="0"/>
              <a:t>is</a:t>
            </a:r>
            <a:r>
              <a:rPr lang="pl-PL" sz="2600" dirty="0" smtClean="0"/>
              <a:t> a </a:t>
            </a:r>
            <a:r>
              <a:rPr lang="pl-PL" sz="2600" dirty="0" err="1" smtClean="0"/>
              <a:t>several</a:t>
            </a:r>
            <a:r>
              <a:rPr lang="pl-PL" sz="2600" dirty="0" smtClean="0"/>
              <a:t> </a:t>
            </a:r>
            <a:r>
              <a:rPr lang="pl-PL" sz="2600" dirty="0" err="1" smtClean="0"/>
              <a:t>steps</a:t>
            </a:r>
            <a:r>
              <a:rPr lang="pl-PL" sz="2600" dirty="0" smtClean="0"/>
              <a:t> proces…</a:t>
            </a:r>
          </a:p>
          <a:p>
            <a:pPr>
              <a:lnSpc>
                <a:spcPct val="80000"/>
              </a:lnSpc>
              <a:spcAft>
                <a:spcPts val="1200"/>
              </a:spcAft>
              <a:defRPr/>
            </a:pPr>
            <a:r>
              <a:rPr lang="pl-PL" sz="2600" dirty="0" err="1" smtClean="0"/>
              <a:t>Let’s</a:t>
            </a:r>
            <a:r>
              <a:rPr lang="pl-PL" sz="2600" dirty="0" smtClean="0"/>
              <a:t> </a:t>
            </a:r>
            <a:r>
              <a:rPr lang="pl-PL" sz="2600" dirty="0" err="1" smtClean="0"/>
              <a:t>take</a:t>
            </a:r>
            <a:r>
              <a:rPr lang="pl-PL" sz="2600" dirty="0" smtClean="0"/>
              <a:t> a </a:t>
            </a:r>
            <a:r>
              <a:rPr lang="pl-PL" sz="2600" dirty="0" err="1" smtClean="0"/>
              <a:t>look</a:t>
            </a:r>
            <a:r>
              <a:rPr lang="pl-PL" sz="2600" dirty="0" smtClean="0"/>
              <a:t> </a:t>
            </a:r>
            <a:r>
              <a:rPr lang="pl-PL" sz="2600" dirty="0" err="1" smtClean="0"/>
              <a:t>at</a:t>
            </a:r>
            <a:r>
              <a:rPr lang="pl-PL" sz="2600" dirty="0" smtClean="0"/>
              <a:t> </a:t>
            </a:r>
            <a:r>
              <a:rPr lang="pl-PL" sz="2600" dirty="0" err="1" smtClean="0"/>
              <a:t>traditional</a:t>
            </a:r>
            <a:r>
              <a:rPr lang="pl-PL" sz="2600" dirty="0" smtClean="0"/>
              <a:t> and </a:t>
            </a:r>
            <a:r>
              <a:rPr lang="pl-PL" sz="2600" dirty="0" err="1" smtClean="0"/>
              <a:t>new</a:t>
            </a:r>
            <a:r>
              <a:rPr lang="pl-PL" sz="2600" dirty="0" smtClean="0"/>
              <a:t> (</a:t>
            </a:r>
            <a:r>
              <a:rPr lang="pl-PL" sz="2600" dirty="0" err="1" smtClean="0"/>
              <a:t>since</a:t>
            </a:r>
            <a:r>
              <a:rPr lang="pl-PL" sz="2600" dirty="0" smtClean="0"/>
              <a:t> C++11) C++ </a:t>
            </a:r>
            <a:r>
              <a:rPr lang="pl-PL" sz="2600" dirty="0" err="1" smtClean="0"/>
              <a:t>cast</a:t>
            </a:r>
            <a:r>
              <a:rPr lang="pl-PL" sz="2600" dirty="0" smtClean="0"/>
              <a:t> </a:t>
            </a:r>
            <a:r>
              <a:rPr lang="pl-PL" sz="2600" dirty="0" err="1" smtClean="0"/>
              <a:t>operators</a:t>
            </a:r>
            <a:r>
              <a:rPr lang="pl-PL" sz="2600" dirty="0" smtClean="0"/>
              <a:t> </a:t>
            </a:r>
            <a:r>
              <a:rPr lang="pl-PL" sz="2600" dirty="0" err="1" smtClean="0"/>
              <a:t>including</a:t>
            </a:r>
            <a:r>
              <a:rPr lang="pl-PL" sz="2600" dirty="0" smtClean="0"/>
              <a:t> the RTTI-</a:t>
            </a:r>
            <a:r>
              <a:rPr lang="pl-PL" sz="2600" dirty="0" err="1" smtClean="0"/>
              <a:t>based</a:t>
            </a:r>
            <a:r>
              <a:rPr lang="pl-PL" sz="2600" dirty="0" smtClean="0"/>
              <a:t> </a:t>
            </a:r>
            <a:r>
              <a:rPr lang="pl-PL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dynamic_cast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&lt;&gt;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70248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Traditional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 casting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sz="2400" dirty="0" err="1"/>
              <a:t>Recall</a:t>
            </a:r>
            <a:r>
              <a:rPr lang="pl-PL" sz="2400" dirty="0"/>
              <a:t> </a:t>
            </a:r>
            <a:r>
              <a:rPr lang="pl-PL" sz="2400" b="1" dirty="0" err="1"/>
              <a:t>implicit</a:t>
            </a:r>
            <a:r>
              <a:rPr lang="pl-PL" sz="2400" dirty="0"/>
              <a:t> </a:t>
            </a:r>
            <a:r>
              <a:rPr lang="pl-PL" sz="2400" dirty="0" err="1"/>
              <a:t>type</a:t>
            </a:r>
            <a:r>
              <a:rPr lang="pl-PL" sz="2400" dirty="0"/>
              <a:t> </a:t>
            </a:r>
            <a:r>
              <a:rPr lang="pl-PL" sz="2400" dirty="0" err="1"/>
              <a:t>conversion</a:t>
            </a:r>
            <a:r>
              <a:rPr lang="pl-PL" sz="2400" dirty="0"/>
              <a:t> </a:t>
            </a:r>
            <a:r>
              <a:rPr lang="pl-PL" sz="2400" dirty="0" err="1"/>
              <a:t>a.k.a</a:t>
            </a:r>
            <a:r>
              <a:rPr lang="pl-PL" sz="2400" dirty="0"/>
              <a:t>. standard </a:t>
            </a:r>
            <a:r>
              <a:rPr lang="pl-PL" sz="2400" dirty="0" err="1"/>
              <a:t>conversion</a:t>
            </a:r>
            <a:endParaRPr lang="pl-PL" sz="2400" dirty="0"/>
          </a:p>
          <a:p>
            <a:pPr lvl="1">
              <a:buClr>
                <a:schemeClr val="hlink"/>
              </a:buClr>
              <a:defRPr/>
            </a:pPr>
            <a:r>
              <a:rPr lang="pl-PL" sz="2000" dirty="0"/>
              <a:t>no </a:t>
            </a:r>
            <a:r>
              <a:rPr lang="pl-PL" sz="2000" dirty="0" err="1"/>
              <a:t>cast</a:t>
            </a:r>
            <a:r>
              <a:rPr lang="pl-PL" sz="2000" dirty="0"/>
              <a:t> operator </a:t>
            </a:r>
            <a:r>
              <a:rPr lang="pl-PL" sz="2000" dirty="0" err="1"/>
              <a:t>required</a:t>
            </a:r>
            <a:endParaRPr lang="pl-PL" sz="2000" dirty="0"/>
          </a:p>
          <a:p>
            <a:pPr lvl="1">
              <a:buClr>
                <a:schemeClr val="hlink"/>
              </a:buClr>
              <a:defRPr/>
            </a:pPr>
            <a:r>
              <a:rPr lang="pl-PL" sz="2000" dirty="0" err="1"/>
              <a:t>language</a:t>
            </a:r>
            <a:r>
              <a:rPr lang="pl-PL" sz="2000" dirty="0"/>
              <a:t> standard </a:t>
            </a:r>
            <a:r>
              <a:rPr lang="pl-PL" sz="2000" dirty="0" err="1"/>
              <a:t>conversion</a:t>
            </a:r>
            <a:r>
              <a:rPr lang="pl-PL" sz="2000" dirty="0"/>
              <a:t> </a:t>
            </a:r>
            <a:r>
              <a:rPr lang="pl-PL" sz="2000" dirty="0" err="1"/>
              <a:t>rules</a:t>
            </a:r>
            <a:r>
              <a:rPr lang="pl-PL" sz="2000" dirty="0"/>
              <a:t> </a:t>
            </a:r>
            <a:r>
              <a:rPr lang="pl-PL" sz="2000" dirty="0" err="1"/>
              <a:t>apply</a:t>
            </a:r>
            <a:endParaRPr lang="pl-PL" sz="2000" dirty="0"/>
          </a:p>
          <a:p>
            <a:pPr lvl="1">
              <a:buClr>
                <a:schemeClr val="hlink"/>
              </a:buClr>
              <a:defRPr/>
            </a:pPr>
            <a:endParaRPr lang="pl-PL" sz="2000" dirty="0"/>
          </a:p>
          <a:p>
            <a:pPr marL="400050" lvl="1" indent="0">
              <a:buNone/>
            </a:pPr>
            <a:r>
              <a:rPr lang="pl-PL" sz="18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c = </a:t>
            </a:r>
            <a:r>
              <a:rPr lang="pl-PL" sz="1800" dirty="0">
                <a:solidFill>
                  <a:srgbClr val="A31515"/>
                </a:solidFill>
                <a:latin typeface="Consolas" panose="020B0609020204030204" pitchFamily="49" charset="0"/>
              </a:rPr>
              <a:t>'0'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long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li = c;</a:t>
            </a:r>
          </a:p>
          <a:p>
            <a:pPr lvl="1">
              <a:buClr>
                <a:schemeClr val="hlink"/>
              </a:buClr>
              <a:defRPr/>
            </a:pPr>
            <a:endParaRPr lang="pl-PL" sz="1800" dirty="0">
              <a:latin typeface="Arial Narrow" pitchFamily="34" charset="0"/>
            </a:endParaRPr>
          </a:p>
          <a:p>
            <a:pPr lvl="1">
              <a:buClr>
                <a:schemeClr val="hlink"/>
              </a:buClr>
              <a:defRPr/>
            </a:pPr>
            <a:r>
              <a:rPr lang="pl-PL" sz="2000" dirty="0"/>
              <a:t>in C++ </a:t>
            </a:r>
            <a:r>
              <a:rPr lang="pl-PL" sz="2000" dirty="0" err="1"/>
              <a:t>also</a:t>
            </a:r>
            <a:r>
              <a:rPr lang="pl-PL" sz="2000" dirty="0"/>
              <a:t> for </a:t>
            </a:r>
            <a:r>
              <a:rPr lang="pl-PL" sz="2000" dirty="0" err="1"/>
              <a:t>conversions</a:t>
            </a:r>
            <a:r>
              <a:rPr lang="pl-PL" sz="2000" dirty="0"/>
              <a:t>: </a:t>
            </a:r>
            <a:r>
              <a:rPr lang="pl-PL" sz="2000" dirty="0" err="1"/>
              <a:t>derived</a:t>
            </a:r>
            <a:r>
              <a:rPr lang="pl-PL" sz="2000" dirty="0"/>
              <a:t>* to </a:t>
            </a:r>
            <a:r>
              <a:rPr lang="pl-PL" sz="2000" dirty="0" err="1"/>
              <a:t>base</a:t>
            </a:r>
            <a:r>
              <a:rPr lang="pl-PL" sz="2000" dirty="0"/>
              <a:t>* and </a:t>
            </a:r>
            <a:r>
              <a:rPr lang="pl-PL" sz="2000" dirty="0" err="1"/>
              <a:t>derived</a:t>
            </a:r>
            <a:r>
              <a:rPr lang="pl-PL" sz="2000" dirty="0"/>
              <a:t>&amp; to </a:t>
            </a:r>
            <a:r>
              <a:rPr lang="pl-PL" sz="2000" dirty="0" err="1"/>
              <a:t>base</a:t>
            </a:r>
            <a:r>
              <a:rPr lang="pl-PL" sz="2000" dirty="0"/>
              <a:t>&amp;</a:t>
            </a:r>
          </a:p>
          <a:p>
            <a:pPr lvl="1">
              <a:buClr>
                <a:schemeClr val="hlink"/>
              </a:buClr>
              <a:defRPr/>
            </a:pPr>
            <a:endParaRPr lang="pl-PL" sz="2000" dirty="0"/>
          </a:p>
          <a:p>
            <a:pPr marL="400050" lvl="1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{ };</a:t>
            </a:r>
          </a:p>
          <a:p>
            <a:pPr marL="400050" lvl="1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pl-PL" sz="18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{ };</a:t>
            </a:r>
          </a:p>
          <a:p>
            <a:pPr marL="400050" lvl="1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b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* pa = &amp;b;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40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Traditional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 casting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sz="2400" dirty="0" err="1"/>
              <a:t>Recall</a:t>
            </a:r>
            <a:r>
              <a:rPr lang="pl-PL" sz="2400" dirty="0"/>
              <a:t> </a:t>
            </a:r>
            <a:r>
              <a:rPr lang="pl-PL" sz="2400" b="1" dirty="0" err="1"/>
              <a:t>explicit</a:t>
            </a:r>
            <a:r>
              <a:rPr lang="pl-PL" sz="2400" dirty="0"/>
              <a:t> </a:t>
            </a:r>
            <a:r>
              <a:rPr lang="pl-PL" sz="2400" dirty="0" err="1"/>
              <a:t>type</a:t>
            </a:r>
            <a:r>
              <a:rPr lang="pl-PL" sz="2400" dirty="0"/>
              <a:t> </a:t>
            </a:r>
            <a:r>
              <a:rPr lang="pl-PL" sz="2400" dirty="0" err="1" smtClean="0"/>
              <a:t>conversion</a:t>
            </a:r>
            <a:endParaRPr lang="pl-PL" sz="2400" dirty="0"/>
          </a:p>
          <a:p>
            <a:pPr lvl="1">
              <a:buClr>
                <a:schemeClr val="hlink"/>
              </a:buClr>
              <a:defRPr/>
            </a:pPr>
            <a:r>
              <a:rPr lang="pl-PL" sz="2000" dirty="0" err="1"/>
              <a:t>can</a:t>
            </a:r>
            <a:r>
              <a:rPr lang="pl-PL" sz="2000" dirty="0"/>
              <a:t> </a:t>
            </a:r>
            <a:r>
              <a:rPr lang="pl-PL" sz="2000" dirty="0" err="1"/>
              <a:t>convert</a:t>
            </a:r>
            <a:r>
              <a:rPr lang="pl-PL" sz="2000" dirty="0"/>
              <a:t> </a:t>
            </a:r>
            <a:r>
              <a:rPr lang="pl-PL" sz="2000" dirty="0" err="1"/>
              <a:t>almost</a:t>
            </a:r>
            <a:r>
              <a:rPr lang="pl-PL" sz="2000" dirty="0"/>
              <a:t> </a:t>
            </a:r>
            <a:r>
              <a:rPr lang="pl-PL" sz="2000" dirty="0" err="1"/>
              <a:t>anything</a:t>
            </a:r>
            <a:r>
              <a:rPr lang="pl-PL" sz="2000" dirty="0"/>
              <a:t> to </a:t>
            </a:r>
            <a:r>
              <a:rPr lang="pl-PL" sz="2000" dirty="0" err="1"/>
              <a:t>almost</a:t>
            </a:r>
            <a:r>
              <a:rPr lang="pl-PL" sz="2000" dirty="0"/>
              <a:t> </a:t>
            </a:r>
            <a:r>
              <a:rPr lang="pl-PL" sz="2000" dirty="0" err="1"/>
              <a:t>anything</a:t>
            </a:r>
            <a:r>
              <a:rPr lang="pl-PL" sz="2000" dirty="0"/>
              <a:t> </a:t>
            </a:r>
            <a:r>
              <a:rPr lang="pl-PL" sz="2000" dirty="0" err="1"/>
              <a:t>else</a:t>
            </a:r>
            <a:endParaRPr lang="pl-PL" sz="2000" dirty="0"/>
          </a:p>
          <a:p>
            <a:pPr lvl="1">
              <a:buClr>
                <a:schemeClr val="hlink"/>
              </a:buClr>
              <a:buNone/>
              <a:defRPr/>
            </a:pPr>
            <a:endParaRPr lang="pl-PL" sz="1800" dirty="0"/>
          </a:p>
          <a:p>
            <a:pPr marL="400050" lvl="1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long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li = 1000000000;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c = (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)li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compiler probably will not output </a:t>
            </a:r>
            <a:endParaRPr lang="pl-PL" sz="1800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        // </a:t>
            </a:r>
            <a:r>
              <a:rPr lang="en-US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any 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warning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endParaRPr lang="pl-PL" sz="16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lvl="1">
              <a:buClr>
                <a:schemeClr val="hlink"/>
              </a:buClr>
              <a:defRPr/>
            </a:pPr>
            <a:r>
              <a:rPr lang="pl-PL" sz="2000" dirty="0" smtClean="0"/>
              <a:t>in </a:t>
            </a:r>
            <a:r>
              <a:rPr lang="pl-PL" sz="2000" dirty="0"/>
              <a:t>C++ we </a:t>
            </a:r>
            <a:r>
              <a:rPr lang="pl-PL" sz="2000" dirty="0" err="1"/>
              <a:t>have</a:t>
            </a:r>
            <a:r>
              <a:rPr lang="pl-PL" sz="2000" dirty="0"/>
              <a:t> </a:t>
            </a:r>
            <a:r>
              <a:rPr lang="pl-PL" sz="2000" dirty="0" err="1"/>
              <a:t>two</a:t>
            </a:r>
            <a:r>
              <a:rPr lang="pl-PL" sz="2000" dirty="0"/>
              <a:t> </a:t>
            </a:r>
            <a:r>
              <a:rPr lang="pl-PL" sz="2000" dirty="0" err="1"/>
              <a:t>syntax</a:t>
            </a:r>
            <a:r>
              <a:rPr lang="pl-PL" sz="2000" dirty="0"/>
              <a:t> </a:t>
            </a:r>
            <a:r>
              <a:rPr lang="pl-PL" sz="2000" dirty="0" err="1"/>
              <a:t>options</a:t>
            </a:r>
            <a:endParaRPr lang="pl-PL" sz="2000" dirty="0"/>
          </a:p>
          <a:p>
            <a:pPr lvl="1">
              <a:buClr>
                <a:schemeClr val="hlink"/>
              </a:buClr>
              <a:defRPr/>
            </a:pPr>
            <a:endParaRPr lang="pl-PL" sz="2000" dirty="0"/>
          </a:p>
          <a:p>
            <a:pPr marL="400050" lvl="1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long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li = 1000000000;</a:t>
            </a:r>
          </a:p>
          <a:p>
            <a:pPr marL="400050" lvl="1" indent="0">
              <a:buNone/>
            </a:pPr>
            <a:r>
              <a:rPr lang="pl-PL" sz="18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c;</a:t>
            </a:r>
          </a:p>
          <a:p>
            <a:pPr marL="400050" lvl="1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c = (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)li;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// traditional C-like cast syntax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c = </a:t>
            </a:r>
            <a:r>
              <a:rPr lang="pl-PL" sz="18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(li);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functional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cast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syntax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96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Traditional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 casting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>
              <a:buClr>
                <a:schemeClr val="hlink"/>
              </a:buClr>
              <a:defRPr/>
            </a:pPr>
            <a:r>
              <a:rPr lang="pl-PL" sz="2400" dirty="0"/>
              <a:t>A </a:t>
            </a:r>
            <a:r>
              <a:rPr lang="pl-PL" sz="2400" dirty="0" err="1"/>
              <a:t>proper</a:t>
            </a:r>
            <a:r>
              <a:rPr lang="pl-PL" sz="2400" dirty="0"/>
              <a:t> </a:t>
            </a:r>
            <a:r>
              <a:rPr lang="pl-PL" sz="2400" dirty="0" err="1"/>
              <a:t>explicit</a:t>
            </a:r>
            <a:r>
              <a:rPr lang="pl-PL" sz="2400" dirty="0"/>
              <a:t> </a:t>
            </a:r>
            <a:r>
              <a:rPr lang="pl-PL" sz="2400" dirty="0" err="1"/>
              <a:t>cast</a:t>
            </a:r>
            <a:r>
              <a:rPr lang="pl-PL" sz="2400" dirty="0"/>
              <a:t> </a:t>
            </a:r>
            <a:r>
              <a:rPr lang="pl-PL" sz="2400" dirty="0" err="1"/>
              <a:t>usage</a:t>
            </a:r>
            <a:r>
              <a:rPr lang="pl-PL" sz="2400" dirty="0"/>
              <a:t> </a:t>
            </a:r>
            <a:r>
              <a:rPr lang="pl-PL" sz="2400" dirty="0" err="1"/>
              <a:t>is</a:t>
            </a:r>
            <a:r>
              <a:rPr lang="pl-PL" sz="2400" dirty="0"/>
              <a:t> the </a:t>
            </a:r>
            <a:r>
              <a:rPr lang="pl-PL" sz="2400" dirty="0" err="1"/>
              <a:t>programmer’s</a:t>
            </a:r>
            <a:r>
              <a:rPr lang="pl-PL" sz="2400" dirty="0"/>
              <a:t> </a:t>
            </a:r>
            <a:r>
              <a:rPr lang="pl-PL" sz="2400" dirty="0" err="1"/>
              <a:t>responsibility</a:t>
            </a:r>
            <a:endParaRPr lang="pl-PL" sz="2400" dirty="0"/>
          </a:p>
          <a:p>
            <a:pPr lvl="1">
              <a:buClr>
                <a:schemeClr val="hlink"/>
              </a:buClr>
              <a:defRPr/>
            </a:pPr>
            <a:endParaRPr lang="pl-PL" sz="2000" dirty="0"/>
          </a:p>
          <a:p>
            <a:pPr marL="400050" lvl="1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{ };</a:t>
            </a:r>
          </a:p>
          <a:p>
            <a:pPr marL="400050" lvl="1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pl-PL" sz="18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{ };</a:t>
            </a:r>
          </a:p>
          <a:p>
            <a:pPr marL="400050" lvl="1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// ...</a:t>
            </a:r>
            <a:endParaRPr lang="en-GB" sz="4800" dirty="0">
              <a:solidFill>
                <a:schemeClr val="folHlink"/>
              </a:solidFill>
              <a:latin typeface="Arial Narrow" pitchFamily="34" charset="0"/>
            </a:endParaRPr>
          </a:p>
          <a:p>
            <a:pPr marL="400050" lvl="1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pb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00050" lvl="1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// ...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pb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(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*)&amp;a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oops or not oops this is the question</a:t>
            </a:r>
            <a:endParaRPr lang="en-GB" sz="1400" dirty="0">
              <a:solidFill>
                <a:schemeClr val="folHlin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59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67544" y="2708920"/>
            <a:ext cx="6562725" cy="444500"/>
          </a:xfrm>
          <a:prstGeom prst="rect">
            <a:avLst/>
          </a:prstGeom>
          <a:solidFill>
            <a:srgbClr val="FFC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Aft>
                <a:spcPts val="1200"/>
              </a:spcAft>
              <a:defRPr/>
            </a:pPr>
            <a:r>
              <a:rPr lang="en-US" sz="2800" dirty="0"/>
              <a:t>C++ cast operators for replacing explicit cast</a:t>
            </a:r>
          </a:p>
          <a:p>
            <a:pPr>
              <a:lnSpc>
                <a:spcPct val="80000"/>
              </a:lnSpc>
              <a:spcAft>
                <a:spcPts val="1200"/>
              </a:spcAft>
              <a:defRPr/>
            </a:pPr>
            <a:endParaRPr lang="pl-PL" sz="800" dirty="0" smtClean="0"/>
          </a:p>
          <a:p>
            <a:pPr marL="0" indent="0">
              <a:buNone/>
            </a:pPr>
            <a:r>
              <a:rPr lang="pl-PL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static_cast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pl-PL" sz="2400" dirty="0" err="1">
                <a:solidFill>
                  <a:srgbClr val="2B91AF"/>
                </a:solidFill>
                <a:latin typeface="Consolas" panose="020B0609020204030204" pitchFamily="49" charset="0"/>
              </a:rPr>
              <a:t>type_id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&gt; (</a:t>
            </a:r>
            <a:r>
              <a:rPr lang="pl-PL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expression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l-PL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dynamic_cast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pl-PL" sz="2400" dirty="0" err="1">
                <a:solidFill>
                  <a:srgbClr val="2B91AF"/>
                </a:solidFill>
                <a:latin typeface="Consolas" panose="020B0609020204030204" pitchFamily="49" charset="0"/>
              </a:rPr>
              <a:t>type_id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&gt; (</a:t>
            </a:r>
            <a:r>
              <a:rPr lang="pl-PL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expression</a:t>
            </a:r>
            <a:r>
              <a:rPr lang="pl-PL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endParaRPr lang="pl-PL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reinterpret_cast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pl-PL" sz="2400" dirty="0" err="1">
                <a:solidFill>
                  <a:srgbClr val="2B91AF"/>
                </a:solidFill>
                <a:latin typeface="Consolas" panose="020B0609020204030204" pitchFamily="49" charset="0"/>
              </a:rPr>
              <a:t>type_id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&gt; (</a:t>
            </a:r>
            <a:r>
              <a:rPr lang="pl-PL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expression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l-PL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const_cast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pl-PL" sz="2400" dirty="0" err="1">
                <a:solidFill>
                  <a:srgbClr val="2B91AF"/>
                </a:solidFill>
                <a:latin typeface="Consolas" panose="020B0609020204030204" pitchFamily="49" charset="0"/>
              </a:rPr>
              <a:t>type_id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&gt; (</a:t>
            </a:r>
            <a:r>
              <a:rPr lang="pl-PL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expression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pl-PL" sz="2600" dirty="0" smtClean="0"/>
          </a:p>
          <a:p>
            <a:pPr>
              <a:lnSpc>
                <a:spcPct val="80000"/>
              </a:lnSpc>
              <a:spcAft>
                <a:spcPts val="1200"/>
              </a:spcAft>
              <a:defRPr/>
            </a:pPr>
            <a:endParaRPr lang="pl-PL" sz="2600" dirty="0" smtClean="0"/>
          </a:p>
          <a:p>
            <a:pPr lvl="1">
              <a:buClr>
                <a:schemeClr val="hlink"/>
              </a:buClr>
              <a:defRPr/>
            </a:pPr>
            <a:r>
              <a:rPr lang="pl-PL" sz="2000" dirty="0" err="1"/>
              <a:t>these</a:t>
            </a:r>
            <a:r>
              <a:rPr lang="pl-PL" sz="2000" dirty="0"/>
              <a:t> </a:t>
            </a:r>
            <a:r>
              <a:rPr lang="pl-PL" sz="2000" dirty="0" err="1"/>
              <a:t>are</a:t>
            </a:r>
            <a:r>
              <a:rPr lang="pl-PL" sz="2000" dirty="0"/>
              <a:t> </a:t>
            </a:r>
            <a:r>
              <a:rPr lang="pl-PL" sz="2000" dirty="0" err="1"/>
              <a:t>opreators</a:t>
            </a:r>
            <a:r>
              <a:rPr lang="pl-PL" sz="2000" dirty="0"/>
              <a:t> and 4 </a:t>
            </a:r>
            <a:r>
              <a:rPr lang="pl-PL" sz="2000" dirty="0" err="1"/>
              <a:t>keywords</a:t>
            </a:r>
            <a:r>
              <a:rPr lang="pl-PL" sz="2000" dirty="0"/>
              <a:t> of C</a:t>
            </a:r>
            <a:r>
              <a:rPr lang="pl-PL" sz="2000" dirty="0" smtClean="0"/>
              <a:t>++ (C++11)</a:t>
            </a:r>
            <a:endParaRPr lang="pl-PL" sz="2000" dirty="0"/>
          </a:p>
          <a:p>
            <a:pPr lvl="1">
              <a:buClr>
                <a:schemeClr val="hlink"/>
              </a:buClr>
              <a:defRPr/>
            </a:pPr>
            <a:r>
              <a:rPr lang="pl-PL" sz="2000" dirty="0" err="1"/>
              <a:t>designed</a:t>
            </a:r>
            <a:r>
              <a:rPr lang="pl-PL" sz="2000" dirty="0"/>
              <a:t> to </a:t>
            </a:r>
            <a:r>
              <a:rPr lang="pl-PL" sz="2000" dirty="0" err="1"/>
              <a:t>allow</a:t>
            </a:r>
            <a:r>
              <a:rPr lang="pl-PL" sz="2000" dirty="0"/>
              <a:t> </a:t>
            </a:r>
            <a:r>
              <a:rPr lang="pl-PL" sz="2000" dirty="0" err="1"/>
              <a:t>greater</a:t>
            </a:r>
            <a:r>
              <a:rPr lang="pl-PL" sz="2000" dirty="0"/>
              <a:t> </a:t>
            </a:r>
            <a:r>
              <a:rPr lang="pl-PL" sz="2000" dirty="0" err="1"/>
              <a:t>compiler-level</a:t>
            </a:r>
            <a:r>
              <a:rPr lang="pl-PL" sz="2000" dirty="0"/>
              <a:t> </a:t>
            </a:r>
            <a:r>
              <a:rPr lang="pl-PL" sz="2000" dirty="0" err="1"/>
              <a:t>controll</a:t>
            </a:r>
            <a:r>
              <a:rPr lang="pl-PL" sz="2000" dirty="0"/>
              <a:t> and </a:t>
            </a:r>
            <a:r>
              <a:rPr lang="pl-PL" sz="2000" dirty="0" err="1"/>
              <a:t>runtime</a:t>
            </a:r>
            <a:r>
              <a:rPr lang="pl-PL" sz="2000" dirty="0"/>
              <a:t> </a:t>
            </a:r>
            <a:r>
              <a:rPr lang="pl-PL" sz="2000" dirty="0" smtClean="0"/>
              <a:t>(</a:t>
            </a:r>
            <a:r>
              <a:rPr lang="pl-PL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dynamic_cast</a:t>
            </a:r>
            <a:r>
              <a:rPr lang="pl-PL" sz="2000" dirty="0" smtClean="0"/>
              <a:t>) </a:t>
            </a:r>
            <a:r>
              <a:rPr lang="pl-PL" sz="2000" dirty="0" err="1"/>
              <a:t>controll</a:t>
            </a:r>
            <a:r>
              <a:rPr lang="pl-PL" sz="2000" dirty="0"/>
              <a:t> of error </a:t>
            </a:r>
            <a:r>
              <a:rPr lang="pl-PL" sz="2000" dirty="0" err="1"/>
              <a:t>prone</a:t>
            </a:r>
            <a:r>
              <a:rPr lang="pl-PL" sz="2000" dirty="0"/>
              <a:t> </a:t>
            </a:r>
            <a:r>
              <a:rPr lang="pl-PL" sz="2000" dirty="0" err="1"/>
              <a:t>casts</a:t>
            </a:r>
            <a:endParaRPr lang="pl-PL" sz="2000" dirty="0"/>
          </a:p>
          <a:p>
            <a:pPr lvl="1">
              <a:buClr>
                <a:schemeClr val="hlink"/>
              </a:buClr>
              <a:defRPr/>
            </a:pPr>
            <a:r>
              <a:rPr lang="pl-PL" sz="2000" dirty="0" err="1"/>
              <a:t>allow</a:t>
            </a:r>
            <a:r>
              <a:rPr lang="pl-PL" sz="2000" dirty="0"/>
              <a:t> to </a:t>
            </a:r>
            <a:r>
              <a:rPr lang="pl-PL" sz="2000" dirty="0" err="1"/>
              <a:t>experss</a:t>
            </a:r>
            <a:r>
              <a:rPr lang="pl-PL" sz="2000" dirty="0"/>
              <a:t> </a:t>
            </a:r>
            <a:r>
              <a:rPr lang="pl-PL" sz="2000" dirty="0" err="1"/>
              <a:t>programmer’s</a:t>
            </a:r>
            <a:r>
              <a:rPr lang="pl-PL" sz="2000" dirty="0"/>
              <a:t> </a:t>
            </a:r>
            <a:r>
              <a:rPr lang="pl-PL" sz="2000" dirty="0" err="1"/>
              <a:t>intentions</a:t>
            </a:r>
            <a:endParaRPr lang="en-GB" sz="2000" dirty="0"/>
          </a:p>
          <a:p>
            <a:pPr>
              <a:lnSpc>
                <a:spcPct val="80000"/>
              </a:lnSpc>
              <a:spcAft>
                <a:spcPts val="1200"/>
              </a:spcAft>
              <a:defRPr/>
            </a:pPr>
            <a:endParaRPr lang="en-GB" sz="26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*_</a:t>
            </a:r>
            <a:r>
              <a:rPr lang="pl-PL" dirty="0" err="1" smtClean="0"/>
              <a:t>cast</a:t>
            </a:r>
            <a:r>
              <a:rPr lang="pl-PL" dirty="0" smtClean="0"/>
              <a:t>&lt;&gt;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898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static_cast</a:t>
            </a:r>
            <a:r>
              <a:rPr lang="pl-PL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pl-PL" sz="2800" dirty="0" err="1">
                <a:solidFill>
                  <a:srgbClr val="2B91AF"/>
                </a:solidFill>
                <a:latin typeface="Consolas" panose="020B0609020204030204" pitchFamily="49" charset="0"/>
              </a:rPr>
              <a:t>type_id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&gt; (</a:t>
            </a:r>
            <a:r>
              <a:rPr lang="pl-PL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expression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pl-PL" sz="24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>
              <a:buClr>
                <a:schemeClr val="hlink"/>
              </a:buClr>
              <a:defRPr/>
            </a:pPr>
            <a:r>
              <a:rPr lang="pl-PL" dirty="0" err="1"/>
              <a:t>cast</a:t>
            </a:r>
            <a:r>
              <a:rPr lang="pl-PL" dirty="0"/>
              <a:t> </a:t>
            </a:r>
            <a:r>
              <a:rPr lang="pl-PL" dirty="0" err="1"/>
              <a:t>based</a:t>
            </a:r>
            <a:r>
              <a:rPr lang="pl-PL" dirty="0"/>
              <a:t> on </a:t>
            </a:r>
            <a:r>
              <a:rPr lang="pl-PL" dirty="0" err="1"/>
              <a:t>types</a:t>
            </a:r>
            <a:r>
              <a:rPr lang="pl-PL" dirty="0"/>
              <a:t> </a:t>
            </a:r>
            <a:r>
              <a:rPr lang="pl-PL" dirty="0" err="1"/>
              <a:t>known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the </a:t>
            </a:r>
            <a:r>
              <a:rPr lang="pl-PL" dirty="0" err="1"/>
              <a:t>compile-time</a:t>
            </a:r>
            <a:endParaRPr lang="pl-PL" dirty="0"/>
          </a:p>
          <a:p>
            <a:pPr lvl="2">
              <a:buClr>
                <a:schemeClr val="hlink"/>
              </a:buClr>
              <a:defRPr/>
            </a:pPr>
            <a:r>
              <a:rPr lang="pl-PL" dirty="0" err="1"/>
              <a:t>unsafe</a:t>
            </a:r>
            <a:r>
              <a:rPr lang="pl-PL" dirty="0"/>
              <a:t> as the C </a:t>
            </a:r>
            <a:r>
              <a:rPr lang="pl-PL" dirty="0" err="1"/>
              <a:t>cast</a:t>
            </a:r>
            <a:r>
              <a:rPr lang="pl-PL" dirty="0"/>
              <a:t>: </a:t>
            </a:r>
            <a:r>
              <a:rPr lang="pl-PL" dirty="0" smtClean="0"/>
              <a:t> </a:t>
            </a:r>
            <a:r>
              <a:rPr lang="pl-PL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type_id</a:t>
            </a:r>
            <a:r>
              <a:rPr lang="pl-PL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pl-PL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expression</a:t>
            </a:r>
            <a:endParaRPr lang="pl-PL" dirty="0"/>
          </a:p>
          <a:p>
            <a:pPr lvl="2">
              <a:buClr>
                <a:schemeClr val="hlink"/>
              </a:buClr>
              <a:defRPr/>
            </a:pPr>
            <a:r>
              <a:rPr lang="pl-PL" dirty="0"/>
              <a:t>fast</a:t>
            </a:r>
          </a:p>
          <a:p>
            <a:pPr lvl="2">
              <a:buClr>
                <a:schemeClr val="hlink"/>
              </a:buClr>
              <a:defRPr/>
            </a:pPr>
            <a:r>
              <a:rPr lang="pl-PL" dirty="0" err="1"/>
              <a:t>use</a:t>
            </a:r>
            <a:r>
              <a:rPr lang="pl-PL" dirty="0"/>
              <a:t> </a:t>
            </a:r>
            <a:r>
              <a:rPr lang="pl-PL" dirty="0" err="1"/>
              <a:t>if</a:t>
            </a:r>
            <a:r>
              <a:rPr lang="pl-PL" dirty="0"/>
              <a:t> no </a:t>
            </a:r>
            <a:r>
              <a:rPr lang="pl-PL" dirty="0" err="1"/>
              <a:t>other</a:t>
            </a:r>
            <a:r>
              <a:rPr lang="pl-PL" dirty="0"/>
              <a:t> </a:t>
            </a:r>
            <a:r>
              <a:rPr lang="pl-PL" dirty="0" err="1"/>
              <a:t>cast</a:t>
            </a:r>
            <a:r>
              <a:rPr lang="pl-PL" dirty="0"/>
              <a:t> operator </a:t>
            </a:r>
            <a:r>
              <a:rPr lang="pl-PL" dirty="0" err="1"/>
              <a:t>matches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intentions</a:t>
            </a:r>
            <a:endParaRPr lang="pl-PL" dirty="0"/>
          </a:p>
          <a:p>
            <a:pPr lvl="2">
              <a:buClr>
                <a:schemeClr val="hlink"/>
              </a:buClr>
              <a:defRPr/>
            </a:pPr>
            <a:r>
              <a:rPr lang="pl-PL" dirty="0" err="1" smtClean="0"/>
              <a:t>use</a:t>
            </a:r>
            <a:r>
              <a:rPr lang="pl-PL" dirty="0" smtClean="0"/>
              <a:t> </a:t>
            </a:r>
            <a:r>
              <a:rPr lang="pl-PL" dirty="0"/>
              <a:t>with </a:t>
            </a:r>
            <a:r>
              <a:rPr lang="pl-PL" dirty="0" err="1" smtClean="0"/>
              <a:t>caution</a:t>
            </a:r>
            <a:endParaRPr lang="pl-PL" dirty="0" smtClean="0"/>
          </a:p>
          <a:p>
            <a:pPr>
              <a:buClr>
                <a:schemeClr val="hlink"/>
              </a:buClr>
              <a:defRPr/>
            </a:pPr>
            <a:r>
              <a:rPr lang="pl-PL" dirty="0" smtClean="0"/>
              <a:t>no </a:t>
            </a:r>
            <a:r>
              <a:rPr lang="pl-PL" dirty="0" err="1"/>
              <a:t>changing</a:t>
            </a:r>
            <a:r>
              <a:rPr lang="pl-PL" dirty="0"/>
              <a:t> of </a:t>
            </a:r>
            <a:r>
              <a:rPr lang="pl-PL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dirty="0" smtClean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volatile</a:t>
            </a:r>
            <a:r>
              <a:rPr lang="pl-PL" dirty="0" smtClean="0"/>
              <a:t> </a:t>
            </a:r>
            <a:r>
              <a:rPr lang="pl-PL" dirty="0" err="1"/>
              <a:t>qualifiers</a:t>
            </a:r>
            <a:r>
              <a:rPr lang="pl-PL" dirty="0"/>
              <a:t> of </a:t>
            </a:r>
            <a:r>
              <a:rPr lang="pl-PL" dirty="0" err="1">
                <a:solidFill>
                  <a:srgbClr val="000000"/>
                </a:solidFill>
                <a:latin typeface="Consolas" panose="020B0609020204030204" pitchFamily="49" charset="0"/>
              </a:rPr>
              <a:t>expression</a:t>
            </a:r>
            <a:endParaRPr lang="pl-PL" dirty="0">
              <a:latin typeface="Arial Narrow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static</a:t>
            </a:r>
            <a:r>
              <a:rPr lang="en-US" dirty="0"/>
              <a:t>_cast</a:t>
            </a:r>
            <a:r>
              <a:rPr lang="pl-PL" dirty="0" smtClean="0"/>
              <a:t>&lt;&gt;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467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static_cast</a:t>
            </a:r>
            <a:r>
              <a:rPr lang="pl-PL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pl-PL" sz="2800" dirty="0" err="1">
                <a:solidFill>
                  <a:srgbClr val="2B91AF"/>
                </a:solidFill>
                <a:latin typeface="Consolas" panose="020B0609020204030204" pitchFamily="49" charset="0"/>
              </a:rPr>
              <a:t>type_id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&gt; (</a:t>
            </a:r>
            <a:r>
              <a:rPr lang="pl-PL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expression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pl-PL" sz="18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8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{};</a:t>
            </a:r>
          </a:p>
          <a:p>
            <a:pPr marL="400050" lvl="1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:</a:t>
            </a:r>
            <a:r>
              <a:rPr lang="pl-PL" sz="18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method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400050" lvl="1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fun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pl-PL" sz="1800" dirty="0">
                <a:solidFill>
                  <a:srgbClr val="808080"/>
                </a:solidFill>
                <a:latin typeface="Consolas" panose="020B0609020204030204" pitchFamily="49" charset="0"/>
              </a:rPr>
              <a:t>pa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static_cast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*&gt;(</a:t>
            </a:r>
            <a:r>
              <a:rPr lang="pl-PL" sz="1800" dirty="0">
                <a:solidFill>
                  <a:srgbClr val="808080"/>
                </a:solidFill>
                <a:latin typeface="Consolas" panose="020B0609020204030204" pitchFamily="49" charset="0"/>
              </a:rPr>
              <a:t>pa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)-&gt;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method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800" b="1" dirty="0">
                <a:solidFill>
                  <a:srgbClr val="008000"/>
                </a:solidFill>
                <a:latin typeface="Consolas" panose="020B0609020204030204" pitchFamily="49" charset="0"/>
              </a:rPr>
              <a:t>// let’s hope pa points to B </a:t>
            </a:r>
            <a:endParaRPr lang="en-US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l-PL" sz="3600" dirty="0">
              <a:latin typeface="Arial Narrow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/>
              <a:t>static</a:t>
            </a:r>
            <a:r>
              <a:rPr lang="en-US" dirty="0"/>
              <a:t>_cast</a:t>
            </a:r>
            <a:r>
              <a:rPr lang="pl-PL" dirty="0" smtClean="0"/>
              <a:t>&lt;&gt;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236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dynamic_cast</a:t>
            </a:r>
            <a:r>
              <a:rPr lang="pl-PL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pl-PL" sz="2800" dirty="0" err="1">
                <a:solidFill>
                  <a:srgbClr val="2B91AF"/>
                </a:solidFill>
                <a:latin typeface="Consolas" panose="020B0609020204030204" pitchFamily="49" charset="0"/>
              </a:rPr>
              <a:t>type_id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&gt; (</a:t>
            </a:r>
            <a:r>
              <a:rPr lang="pl-PL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expression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pl-PL" sz="24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defRPr/>
            </a:pP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a </a:t>
            </a:r>
            <a:r>
              <a:rPr lang="pl-PL" dirty="0" err="1"/>
              <a:t>runtime-checked</a:t>
            </a:r>
            <a:r>
              <a:rPr lang="pl-PL" dirty="0"/>
              <a:t> </a:t>
            </a:r>
            <a:r>
              <a:rPr lang="pl-PL" dirty="0" err="1"/>
              <a:t>cast</a:t>
            </a:r>
            <a:r>
              <a:rPr lang="pl-PL" dirty="0"/>
              <a:t> </a:t>
            </a:r>
            <a:r>
              <a:rPr lang="pl-PL" dirty="0" err="1"/>
              <a:t>based</a:t>
            </a:r>
            <a:r>
              <a:rPr lang="pl-PL" dirty="0"/>
              <a:t> on RTTI (</a:t>
            </a:r>
            <a:r>
              <a:rPr lang="en-GB" dirty="0" err="1"/>
              <a:t>RunTime</a:t>
            </a:r>
            <a:r>
              <a:rPr lang="en-GB" dirty="0"/>
              <a:t> Type Information</a:t>
            </a:r>
            <a:r>
              <a:rPr lang="pl-PL" dirty="0"/>
              <a:t>)</a:t>
            </a:r>
          </a:p>
          <a:p>
            <a:pPr lvl="1">
              <a:lnSpc>
                <a:spcPct val="80000"/>
              </a:lnSpc>
              <a:defRPr/>
            </a:pPr>
            <a:endParaRPr lang="pl-PL" sz="2400" b="1" dirty="0"/>
          </a:p>
          <a:p>
            <a:pPr>
              <a:lnSpc>
                <a:spcPct val="80000"/>
              </a:lnSpc>
              <a:defRPr/>
            </a:pPr>
            <a:r>
              <a:rPr lang="pl-PL" dirty="0" err="1"/>
              <a:t>first</a:t>
            </a:r>
            <a:r>
              <a:rPr lang="pl-PL" dirty="0"/>
              <a:t>, </a:t>
            </a:r>
            <a:r>
              <a:rPr lang="pl-PL" dirty="0" err="1"/>
              <a:t>let’s</a:t>
            </a:r>
            <a:r>
              <a:rPr lang="pl-PL" dirty="0"/>
              <a:t> </a:t>
            </a:r>
            <a:r>
              <a:rPr lang="pl-PL" dirty="0" err="1"/>
              <a:t>recall</a:t>
            </a:r>
            <a:r>
              <a:rPr lang="pl-PL" dirty="0"/>
              <a:t> </a:t>
            </a:r>
            <a:r>
              <a:rPr lang="en-GB" dirty="0"/>
              <a:t>RTTI</a:t>
            </a:r>
            <a:r>
              <a:rPr lang="en-GB" b="1" dirty="0"/>
              <a:t> </a:t>
            </a:r>
            <a:r>
              <a:rPr lang="en-GB" dirty="0" smtClean="0"/>
              <a:t>operator</a:t>
            </a:r>
            <a:r>
              <a:rPr lang="pl-PL" dirty="0" smtClean="0"/>
              <a:t>:</a:t>
            </a:r>
            <a:r>
              <a:rPr lang="en-GB" dirty="0" smtClean="0"/>
              <a:t> </a:t>
            </a:r>
            <a:r>
              <a:rPr lang="pl-PL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typeid</a:t>
            </a:r>
            <a:r>
              <a:rPr lang="pl-PL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arg</a:t>
            </a:r>
            <a:r>
              <a:rPr lang="pl-PL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pl-PL" dirty="0" smtClean="0"/>
              <a:t> </a:t>
            </a:r>
            <a:endParaRPr lang="en-GB" dirty="0">
              <a:latin typeface="Arial Narrow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GB" sz="2400" dirty="0" err="1" smtClean="0"/>
              <a:t>arg</a:t>
            </a:r>
            <a:r>
              <a:rPr lang="en-GB" sz="2400" dirty="0" smtClean="0"/>
              <a:t>: </a:t>
            </a:r>
            <a:r>
              <a:rPr lang="en-GB" sz="2400" dirty="0" err="1"/>
              <a:t>typ</a:t>
            </a:r>
            <a:r>
              <a:rPr lang="pl-PL" sz="2400" dirty="0"/>
              <a:t>e</a:t>
            </a:r>
            <a:r>
              <a:rPr lang="en-GB" sz="2400" dirty="0"/>
              <a:t>, </a:t>
            </a:r>
            <a:r>
              <a:rPr lang="pl-PL" sz="2400" dirty="0" err="1"/>
              <a:t>class</a:t>
            </a:r>
            <a:r>
              <a:rPr lang="en-GB" sz="2400" dirty="0"/>
              <a:t>, </a:t>
            </a:r>
            <a:r>
              <a:rPr lang="pl-PL" sz="2400" dirty="0" err="1"/>
              <a:t>variable</a:t>
            </a:r>
            <a:r>
              <a:rPr lang="en-GB" sz="2400" dirty="0"/>
              <a:t> </a:t>
            </a:r>
            <a:r>
              <a:rPr lang="pl-PL" sz="2400" dirty="0" err="1"/>
              <a:t>or</a:t>
            </a:r>
            <a:r>
              <a:rPr lang="pl-PL" sz="2400" dirty="0"/>
              <a:t> </a:t>
            </a:r>
            <a:r>
              <a:rPr lang="pl-PL" sz="2400" dirty="0" err="1"/>
              <a:t>object</a:t>
            </a:r>
            <a:endParaRPr lang="pl-PL" sz="2400" dirty="0"/>
          </a:p>
          <a:p>
            <a:pPr lvl="1">
              <a:lnSpc>
                <a:spcPct val="80000"/>
              </a:lnSpc>
              <a:defRPr/>
            </a:pPr>
            <a:r>
              <a:rPr lang="pl-PL" sz="2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typeid</a:t>
            </a:r>
            <a:r>
              <a:rPr lang="pl-PL" sz="2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pl-PL" sz="2400" dirty="0" err="1" smtClean="0"/>
              <a:t>allows</a:t>
            </a:r>
            <a:r>
              <a:rPr lang="pl-PL" sz="2400" dirty="0" smtClean="0"/>
              <a:t> </a:t>
            </a:r>
            <a:r>
              <a:rPr lang="pl-PL" sz="2400" dirty="0"/>
              <a:t>the run-</a:t>
            </a:r>
            <a:r>
              <a:rPr lang="pl-PL" sz="2400" dirty="0" err="1"/>
              <a:t>time</a:t>
            </a:r>
            <a:r>
              <a:rPr lang="pl-PL" sz="2400" dirty="0"/>
              <a:t> </a:t>
            </a:r>
            <a:r>
              <a:rPr lang="pl-PL" sz="2400" dirty="0" err="1"/>
              <a:t>type</a:t>
            </a:r>
            <a:r>
              <a:rPr lang="pl-PL" sz="2400" dirty="0"/>
              <a:t> </a:t>
            </a:r>
            <a:r>
              <a:rPr lang="pl-PL" sz="2400" dirty="0" err="1" smtClean="0"/>
              <a:t>comparisons</a:t>
            </a:r>
            <a:r>
              <a:rPr lang="pl-PL" sz="2400" dirty="0" smtClean="0"/>
              <a:t> </a:t>
            </a:r>
            <a:r>
              <a:rPr lang="pl-PL" sz="2400" dirty="0"/>
              <a:t>and </a:t>
            </a:r>
            <a:r>
              <a:rPr lang="pl-PL" sz="2400" dirty="0" err="1"/>
              <a:t>certain</a:t>
            </a:r>
            <a:r>
              <a:rPr lang="pl-PL" sz="2400" dirty="0"/>
              <a:t> </a:t>
            </a:r>
            <a:r>
              <a:rPr lang="pl-PL" sz="2400" dirty="0" err="1"/>
              <a:t>other</a:t>
            </a:r>
            <a:r>
              <a:rPr lang="pl-PL" sz="2400" dirty="0"/>
              <a:t> </a:t>
            </a:r>
            <a:r>
              <a:rPr lang="pl-PL" sz="2400" dirty="0" err="1"/>
              <a:t>type</a:t>
            </a:r>
            <a:r>
              <a:rPr lang="pl-PL" sz="2400" dirty="0"/>
              <a:t> </a:t>
            </a:r>
            <a:r>
              <a:rPr lang="pl-PL" sz="2400" dirty="0" err="1"/>
              <a:t>operations</a:t>
            </a:r>
            <a:r>
              <a:rPr lang="pl-PL" sz="2400" dirty="0"/>
              <a:t> </a:t>
            </a:r>
            <a:r>
              <a:rPr lang="pl-PL" sz="2400" dirty="0" smtClean="0"/>
              <a:t>…</a:t>
            </a:r>
          </a:p>
          <a:p>
            <a:pPr lvl="1">
              <a:lnSpc>
                <a:spcPct val="90000"/>
              </a:lnSpc>
              <a:defRPr/>
            </a:pPr>
            <a:r>
              <a:rPr lang="pl-PL" sz="2400" dirty="0" smtClean="0"/>
              <a:t>… but </a:t>
            </a:r>
            <a:r>
              <a:rPr lang="pl-PL" sz="2400" dirty="0" err="1" smtClean="0"/>
              <a:t>sometimes</a:t>
            </a:r>
            <a:r>
              <a:rPr lang="pl-PL" sz="2400" dirty="0" smtClean="0"/>
              <a:t> </a:t>
            </a:r>
            <a:r>
              <a:rPr lang="pl-PL" sz="2400" dirty="0"/>
              <a:t>we </a:t>
            </a:r>
            <a:r>
              <a:rPr lang="pl-PL" sz="2400" dirty="0" err="1"/>
              <a:t>just</a:t>
            </a:r>
            <a:r>
              <a:rPr lang="pl-PL" sz="2400" dirty="0"/>
              <a:t> want to </a:t>
            </a:r>
            <a:r>
              <a:rPr lang="pl-PL" sz="2400" dirty="0" err="1"/>
              <a:t>convert</a:t>
            </a:r>
            <a:r>
              <a:rPr lang="pl-PL" sz="2400" dirty="0"/>
              <a:t> </a:t>
            </a:r>
            <a:r>
              <a:rPr lang="pl-PL" sz="2400" dirty="0" err="1"/>
              <a:t>types</a:t>
            </a:r>
            <a:r>
              <a:rPr lang="pl-PL" sz="2400" dirty="0"/>
              <a:t> </a:t>
            </a:r>
            <a:r>
              <a:rPr lang="pl-PL" sz="2400" dirty="0" err="1"/>
              <a:t>if</a:t>
            </a:r>
            <a:r>
              <a:rPr lang="pl-PL" sz="2400" dirty="0"/>
              <a:t> </a:t>
            </a:r>
            <a:r>
              <a:rPr lang="pl-PL" sz="2400" dirty="0" err="1"/>
              <a:t>such</a:t>
            </a:r>
            <a:r>
              <a:rPr lang="pl-PL" sz="2400" dirty="0"/>
              <a:t> a </a:t>
            </a:r>
            <a:r>
              <a:rPr lang="pl-PL" sz="2400" dirty="0" err="1"/>
              <a:t>conversion</a:t>
            </a:r>
            <a:r>
              <a:rPr lang="pl-PL" sz="2400" dirty="0"/>
              <a:t> </a:t>
            </a:r>
            <a:r>
              <a:rPr lang="pl-PL" sz="2400" dirty="0" err="1"/>
              <a:t>is</a:t>
            </a:r>
            <a:r>
              <a:rPr lang="pl-PL" sz="2400" dirty="0"/>
              <a:t> </a:t>
            </a:r>
            <a:r>
              <a:rPr lang="pl-PL" sz="2400" dirty="0" smtClean="0"/>
              <a:t>ok</a:t>
            </a:r>
            <a:endParaRPr lang="pl-PL" sz="2400" dirty="0"/>
          </a:p>
          <a:p>
            <a:pPr lvl="1">
              <a:lnSpc>
                <a:spcPct val="90000"/>
              </a:lnSpc>
              <a:defRPr/>
            </a:pPr>
            <a:r>
              <a:rPr lang="pl-PL" sz="2400" dirty="0" err="1"/>
              <a:t>we’d</a:t>
            </a:r>
            <a:r>
              <a:rPr lang="pl-PL" sz="2400" dirty="0"/>
              <a:t> </a:t>
            </a:r>
            <a:r>
              <a:rPr lang="pl-PL" sz="2400" dirty="0" err="1"/>
              <a:t>prefer</a:t>
            </a:r>
            <a:r>
              <a:rPr lang="pl-PL" sz="2400" dirty="0"/>
              <a:t> </a:t>
            </a:r>
            <a:r>
              <a:rPr lang="pl-PL" sz="2400" dirty="0" err="1"/>
              <a:t>such</a:t>
            </a:r>
            <a:r>
              <a:rPr lang="pl-PL" sz="2400" dirty="0"/>
              <a:t> a </a:t>
            </a:r>
            <a:r>
              <a:rPr lang="pl-PL" sz="2400" dirty="0" err="1"/>
              <a:t>conversion</a:t>
            </a:r>
            <a:r>
              <a:rPr lang="pl-PL" sz="2400" dirty="0"/>
              <a:t> to be a one-step </a:t>
            </a:r>
            <a:r>
              <a:rPr lang="pl-PL" sz="2400" dirty="0" err="1"/>
              <a:t>operation</a:t>
            </a:r>
            <a:endParaRPr lang="en-GB" sz="2400" dirty="0"/>
          </a:p>
          <a:p>
            <a:pPr lvl="1">
              <a:lnSpc>
                <a:spcPct val="80000"/>
              </a:lnSpc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RTTI: </a:t>
            </a:r>
            <a:r>
              <a:rPr lang="pl-PL" dirty="0" err="1" smtClean="0"/>
              <a:t>dynamic</a:t>
            </a:r>
            <a:r>
              <a:rPr lang="en-US" dirty="0"/>
              <a:t>_cast</a:t>
            </a:r>
            <a:r>
              <a:rPr lang="pl-PL" dirty="0" smtClean="0"/>
              <a:t>&lt;&gt;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34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dynamic_cast</a:t>
            </a:r>
            <a:r>
              <a:rPr lang="pl-PL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pl-PL" sz="2800" dirty="0" err="1">
                <a:solidFill>
                  <a:srgbClr val="2B91AF"/>
                </a:solidFill>
                <a:latin typeface="Consolas" panose="020B0609020204030204" pitchFamily="49" charset="0"/>
              </a:rPr>
              <a:t>type_id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&gt; (</a:t>
            </a:r>
            <a:r>
              <a:rPr lang="pl-PL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expression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pl-PL" sz="24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buClr>
                <a:schemeClr val="hlink"/>
              </a:buClr>
              <a:defRPr/>
            </a:pPr>
            <a:r>
              <a:rPr lang="pl-PL" sz="2800" dirty="0" err="1"/>
              <a:t>cast</a:t>
            </a:r>
            <a:r>
              <a:rPr lang="pl-PL" sz="2800" dirty="0"/>
              <a:t> </a:t>
            </a:r>
            <a:r>
              <a:rPr lang="pl-PL" sz="2800" dirty="0" err="1"/>
              <a:t>based</a:t>
            </a:r>
            <a:r>
              <a:rPr lang="pl-PL" sz="2800" dirty="0"/>
              <a:t> on RTTI, for </a:t>
            </a:r>
            <a:r>
              <a:rPr lang="pl-PL" sz="2800" dirty="0" err="1"/>
              <a:t>use</a:t>
            </a:r>
            <a:r>
              <a:rPr lang="pl-PL" sz="2800" dirty="0"/>
              <a:t> with </a:t>
            </a:r>
            <a:r>
              <a:rPr lang="pl-PL" sz="2800" dirty="0" err="1"/>
              <a:t>pointers</a:t>
            </a:r>
            <a:r>
              <a:rPr lang="pl-PL" sz="2800" dirty="0"/>
              <a:t> and </a:t>
            </a:r>
            <a:r>
              <a:rPr lang="pl-PL" sz="2800" dirty="0" err="1"/>
              <a:t>references</a:t>
            </a:r>
            <a:endParaRPr lang="pl-PL" sz="2800" dirty="0"/>
          </a:p>
          <a:p>
            <a:pPr lvl="2">
              <a:spcBef>
                <a:spcPts val="0"/>
              </a:spcBef>
              <a:buClr>
                <a:schemeClr val="hlink"/>
              </a:buClr>
              <a:defRPr/>
            </a:pPr>
            <a:r>
              <a:rPr lang="pl-PL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expression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000" dirty="0" err="1" smtClean="0"/>
              <a:t>must</a:t>
            </a:r>
            <a:r>
              <a:rPr lang="pl-PL" sz="2000" dirty="0" smtClean="0"/>
              <a:t> </a:t>
            </a:r>
            <a:r>
              <a:rPr lang="pl-PL" sz="2000" dirty="0" err="1" smtClean="0"/>
              <a:t>refer</a:t>
            </a:r>
            <a:r>
              <a:rPr lang="pl-PL" sz="2000" dirty="0" smtClean="0"/>
              <a:t> to </a:t>
            </a:r>
            <a:r>
              <a:rPr lang="pl-PL" sz="2000" dirty="0" err="1" smtClean="0"/>
              <a:t>polymorphic</a:t>
            </a:r>
            <a:r>
              <a:rPr lang="pl-PL" sz="2000" dirty="0" smtClean="0"/>
              <a:t> </a:t>
            </a:r>
            <a:r>
              <a:rPr lang="pl-PL" sz="2000" dirty="0" err="1" smtClean="0"/>
              <a:t>type</a:t>
            </a:r>
            <a:endParaRPr lang="pl-PL" sz="2000" dirty="0" smtClean="0"/>
          </a:p>
          <a:p>
            <a:pPr lvl="2">
              <a:spcBef>
                <a:spcPts val="0"/>
              </a:spcBef>
              <a:buClr>
                <a:schemeClr val="hlink"/>
              </a:buClr>
              <a:defRPr/>
            </a:pPr>
            <a:r>
              <a:rPr lang="pl-PL" sz="2000" dirty="0" smtClean="0"/>
              <a:t>for </a:t>
            </a:r>
            <a:r>
              <a:rPr lang="pl-PL" sz="2000" dirty="0" err="1"/>
              <a:t>pointers</a:t>
            </a:r>
            <a:r>
              <a:rPr lang="pl-PL" sz="2000" dirty="0"/>
              <a:t> </a:t>
            </a:r>
            <a:r>
              <a:rPr lang="pl-PL" sz="2000" dirty="0" err="1"/>
              <a:t>it</a:t>
            </a:r>
            <a:r>
              <a:rPr lang="pl-PL" sz="2000" dirty="0"/>
              <a:t> </a:t>
            </a:r>
            <a:r>
              <a:rPr lang="pl-PL" sz="2000" dirty="0" err="1"/>
              <a:t>returns</a:t>
            </a:r>
            <a:r>
              <a:rPr lang="pl-PL" sz="2000" dirty="0"/>
              <a:t> </a:t>
            </a:r>
            <a:r>
              <a:rPr lang="pl-PL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nullptr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000" dirty="0" err="1"/>
              <a:t>if</a:t>
            </a:r>
            <a:r>
              <a:rPr lang="pl-PL" sz="2000" dirty="0"/>
              <a:t> </a:t>
            </a:r>
            <a:r>
              <a:rPr lang="pl-PL" sz="2000" dirty="0" err="1">
                <a:solidFill>
                  <a:srgbClr val="2B91AF"/>
                </a:solidFill>
                <a:latin typeface="Consolas" panose="020B0609020204030204" pitchFamily="49" charset="0"/>
              </a:rPr>
              <a:t>type_id</a:t>
            </a:r>
            <a:r>
              <a:rPr lang="pl-PL" sz="2000" dirty="0">
                <a:solidFill>
                  <a:srgbClr val="2B91AF"/>
                </a:solidFill>
                <a:latin typeface="Consolas" panose="020B0609020204030204" pitchFamily="49" charset="0"/>
              </a:rPr>
              <a:t> </a:t>
            </a:r>
            <a:r>
              <a:rPr lang="pl-PL" sz="2000" dirty="0" err="1" smtClean="0"/>
              <a:t>is</a:t>
            </a:r>
            <a:r>
              <a:rPr lang="pl-PL" sz="2000" dirty="0" smtClean="0"/>
              <a:t> </a:t>
            </a:r>
            <a:r>
              <a:rPr lang="pl-PL" sz="2000" dirty="0" err="1"/>
              <a:t>neither</a:t>
            </a:r>
            <a:r>
              <a:rPr lang="pl-PL" sz="2000" dirty="0"/>
              <a:t> </a:t>
            </a:r>
            <a:r>
              <a:rPr lang="pl-PL" sz="2000" dirty="0" err="1"/>
              <a:t>type</a:t>
            </a:r>
            <a:r>
              <a:rPr lang="pl-PL" sz="2000" dirty="0"/>
              <a:t> of </a:t>
            </a:r>
            <a:r>
              <a:rPr lang="pl-PL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expression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000" dirty="0" smtClean="0"/>
              <a:t>nor </a:t>
            </a:r>
            <a:r>
              <a:rPr lang="pl-PL" sz="2000" dirty="0" err="1"/>
              <a:t>its</a:t>
            </a:r>
            <a:r>
              <a:rPr lang="pl-PL" sz="2000" i="1" dirty="0"/>
              <a:t> </a:t>
            </a:r>
            <a:r>
              <a:rPr lang="pl-PL" sz="2000" dirty="0" err="1"/>
              <a:t>parent</a:t>
            </a:r>
            <a:endParaRPr lang="pl-PL" sz="2000" dirty="0"/>
          </a:p>
          <a:p>
            <a:pPr lvl="2">
              <a:spcBef>
                <a:spcPts val="0"/>
              </a:spcBef>
              <a:buClr>
                <a:schemeClr val="hlink"/>
              </a:buClr>
              <a:defRPr/>
            </a:pPr>
            <a:r>
              <a:rPr lang="pl-PL" sz="2000" dirty="0"/>
              <a:t>for </a:t>
            </a:r>
            <a:r>
              <a:rPr lang="pl-PL" sz="2000" dirty="0" err="1"/>
              <a:t>references</a:t>
            </a:r>
            <a:r>
              <a:rPr lang="pl-PL" sz="2000" dirty="0"/>
              <a:t> </a:t>
            </a:r>
            <a:r>
              <a:rPr lang="pl-PL" sz="2000" dirty="0" err="1"/>
              <a:t>it</a:t>
            </a:r>
            <a:r>
              <a:rPr lang="pl-PL" sz="2000" dirty="0"/>
              <a:t> </a:t>
            </a:r>
            <a:r>
              <a:rPr lang="pl-PL" sz="2000" dirty="0" err="1"/>
              <a:t>throws</a:t>
            </a:r>
            <a:r>
              <a:rPr lang="pl-PL" sz="2000" dirty="0"/>
              <a:t> </a:t>
            </a:r>
            <a:r>
              <a:rPr lang="pl-PL" sz="2000" dirty="0" err="1"/>
              <a:t>exception</a:t>
            </a:r>
            <a:r>
              <a:rPr lang="pl-PL" sz="2000" dirty="0"/>
              <a:t> (</a:t>
            </a:r>
            <a:r>
              <a:rPr lang="pl-PL" sz="2000" dirty="0" err="1"/>
              <a:t>see</a:t>
            </a:r>
            <a:r>
              <a:rPr lang="pl-PL" sz="2000" dirty="0"/>
              <a:t> </a:t>
            </a:r>
            <a:r>
              <a:rPr lang="pl-PL" sz="2000" dirty="0" err="1"/>
              <a:t>lecture</a:t>
            </a:r>
            <a:r>
              <a:rPr lang="pl-PL" sz="2000" dirty="0"/>
              <a:t> on </a:t>
            </a:r>
            <a:r>
              <a:rPr lang="pl-PL" sz="2000" dirty="0" err="1"/>
              <a:t>exceptions</a:t>
            </a:r>
            <a:r>
              <a:rPr lang="pl-PL" sz="2000" dirty="0"/>
              <a:t>) </a:t>
            </a:r>
            <a:r>
              <a:rPr lang="pl-PL" sz="2000" dirty="0" err="1"/>
              <a:t>if</a:t>
            </a:r>
            <a:r>
              <a:rPr lang="pl-PL" sz="2000" dirty="0"/>
              <a:t> </a:t>
            </a:r>
            <a:r>
              <a:rPr lang="pl-PL" sz="2000" dirty="0" err="1">
                <a:solidFill>
                  <a:srgbClr val="2B91AF"/>
                </a:solidFill>
                <a:latin typeface="Consolas" panose="020B0609020204030204" pitchFamily="49" charset="0"/>
              </a:rPr>
              <a:t>type_id</a:t>
            </a:r>
            <a:r>
              <a:rPr lang="pl-PL" sz="2000" dirty="0">
                <a:solidFill>
                  <a:srgbClr val="2B91AF"/>
                </a:solidFill>
                <a:latin typeface="Consolas" panose="020B0609020204030204" pitchFamily="49" charset="0"/>
              </a:rPr>
              <a:t> </a:t>
            </a:r>
            <a:r>
              <a:rPr lang="pl-PL" sz="2000" dirty="0" err="1"/>
              <a:t>is</a:t>
            </a:r>
            <a:r>
              <a:rPr lang="pl-PL" sz="2000" dirty="0"/>
              <a:t> </a:t>
            </a:r>
            <a:r>
              <a:rPr lang="pl-PL" sz="2000" dirty="0" err="1"/>
              <a:t>neither</a:t>
            </a:r>
            <a:r>
              <a:rPr lang="pl-PL" sz="2000" dirty="0"/>
              <a:t> </a:t>
            </a:r>
            <a:r>
              <a:rPr lang="pl-PL" sz="2000" dirty="0" err="1"/>
              <a:t>type</a:t>
            </a:r>
            <a:r>
              <a:rPr lang="pl-PL" sz="2000" dirty="0"/>
              <a:t> of </a:t>
            </a:r>
            <a:r>
              <a:rPr lang="pl-PL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expression</a:t>
            </a:r>
            <a:r>
              <a:rPr lang="pl-PL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000" dirty="0"/>
              <a:t>nor </a:t>
            </a:r>
            <a:r>
              <a:rPr lang="pl-PL" sz="2000" dirty="0" err="1"/>
              <a:t>its</a:t>
            </a:r>
            <a:r>
              <a:rPr lang="pl-PL" sz="2000" i="1" dirty="0"/>
              <a:t> </a:t>
            </a:r>
            <a:r>
              <a:rPr lang="pl-PL" sz="2000" dirty="0" err="1"/>
              <a:t>parent</a:t>
            </a:r>
            <a:endParaRPr lang="pl-PL" sz="2000" dirty="0" smtClean="0"/>
          </a:p>
          <a:p>
            <a:pPr lvl="2">
              <a:spcBef>
                <a:spcPts val="0"/>
              </a:spcBef>
              <a:buClr>
                <a:schemeClr val="hlink"/>
              </a:buClr>
              <a:defRPr/>
            </a:pPr>
            <a:r>
              <a:rPr lang="pl-PL" sz="2000" dirty="0" err="1" smtClean="0"/>
              <a:t>safe</a:t>
            </a:r>
            <a:r>
              <a:rPr lang="pl-PL" sz="2000" dirty="0" smtClean="0"/>
              <a:t>, but </a:t>
            </a:r>
            <a:r>
              <a:rPr lang="pl-PL" sz="2000" dirty="0" err="1" smtClean="0"/>
              <a:t>slower</a:t>
            </a:r>
            <a:r>
              <a:rPr lang="pl-PL" sz="2000" dirty="0" smtClean="0"/>
              <a:t> </a:t>
            </a:r>
            <a:r>
              <a:rPr lang="pl-PL" sz="2000" dirty="0" err="1" smtClean="0"/>
              <a:t>compared</a:t>
            </a:r>
            <a:r>
              <a:rPr lang="pl-PL" sz="2000" dirty="0" smtClean="0"/>
              <a:t> to </a:t>
            </a:r>
            <a:r>
              <a:rPr lang="pl-PL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static_cast</a:t>
            </a:r>
            <a:endParaRPr lang="pl-PL" sz="20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>
              <a:buClr>
                <a:schemeClr val="hlink"/>
              </a:buClr>
              <a:defRPr/>
            </a:pPr>
            <a:r>
              <a:rPr lang="pl-PL" sz="2800" dirty="0"/>
              <a:t>no </a:t>
            </a:r>
            <a:r>
              <a:rPr lang="pl-PL" sz="2800" dirty="0" err="1"/>
              <a:t>changing</a:t>
            </a:r>
            <a:r>
              <a:rPr lang="pl-PL" sz="2800" dirty="0"/>
              <a:t> of </a:t>
            </a:r>
            <a:r>
              <a:rPr lang="pl-PL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sz="2800" dirty="0"/>
              <a:t> </a:t>
            </a:r>
            <a:r>
              <a:rPr lang="pl-PL" sz="2800" dirty="0" err="1"/>
              <a:t>or</a:t>
            </a:r>
            <a:r>
              <a:rPr lang="pl-PL" sz="2800" dirty="0"/>
              <a:t> </a:t>
            </a:r>
            <a:r>
              <a:rPr lang="pl-PL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volatile</a:t>
            </a:r>
            <a:r>
              <a:rPr lang="pl-PL" sz="2800" dirty="0"/>
              <a:t> </a:t>
            </a:r>
            <a:r>
              <a:rPr lang="pl-PL" sz="2800" dirty="0" err="1"/>
              <a:t>qualifiers</a:t>
            </a:r>
            <a:r>
              <a:rPr lang="pl-PL" sz="2800" dirty="0"/>
              <a:t> of </a:t>
            </a:r>
            <a:r>
              <a:rPr lang="pl-PL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expression</a:t>
            </a:r>
            <a:endParaRPr lang="pl-PL" sz="2800" dirty="0">
              <a:latin typeface="Arial Narrow" pitchFamily="34" charset="0"/>
            </a:endParaRPr>
          </a:p>
          <a:p>
            <a:pPr lvl="1">
              <a:lnSpc>
                <a:spcPct val="80000"/>
              </a:lnSpc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RTTI: </a:t>
            </a:r>
            <a:r>
              <a:rPr lang="pl-PL" dirty="0" err="1" smtClean="0"/>
              <a:t>dynamic</a:t>
            </a:r>
            <a:r>
              <a:rPr lang="en-US" dirty="0"/>
              <a:t>_cast</a:t>
            </a:r>
            <a:r>
              <a:rPr lang="pl-PL" dirty="0" smtClean="0"/>
              <a:t>&lt;&gt;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147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dynamic_cast</a:t>
            </a:r>
            <a:r>
              <a:rPr lang="pl-PL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pl-PL" sz="2800" dirty="0" err="1">
                <a:solidFill>
                  <a:srgbClr val="2B91AF"/>
                </a:solidFill>
                <a:latin typeface="Consolas" panose="020B0609020204030204" pitchFamily="49" charset="0"/>
              </a:rPr>
              <a:t>type_id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&gt; (</a:t>
            </a:r>
            <a:r>
              <a:rPr lang="pl-PL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expression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pl-PL" sz="24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something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(); };</a:t>
            </a:r>
          </a:p>
          <a:p>
            <a:pPr marL="400050" lvl="1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:</a:t>
            </a:r>
            <a:r>
              <a:rPr lang="pl-PL" sz="18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{};</a:t>
            </a:r>
          </a:p>
          <a:p>
            <a:pPr marL="400050" lvl="1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fun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*pa, *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aptr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pb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*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bptr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//...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pa =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dynamic_cast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*&gt;(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bptr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// OK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pb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dynamic_cast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*&gt;(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aptr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nullptr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 !!!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pb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dynamic_cast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*&gt;(pa); 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OK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l-PL" sz="1800" dirty="0" smtClean="0"/>
          </a:p>
          <a:p>
            <a:pPr lvl="1">
              <a:lnSpc>
                <a:spcPct val="80000"/>
              </a:lnSpc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RTTI: </a:t>
            </a:r>
            <a:r>
              <a:rPr lang="pl-PL" dirty="0" err="1" smtClean="0"/>
              <a:t>dynamic</a:t>
            </a:r>
            <a:r>
              <a:rPr lang="en-US" dirty="0"/>
              <a:t>_cast</a:t>
            </a:r>
            <a:r>
              <a:rPr lang="pl-PL" dirty="0" smtClean="0"/>
              <a:t>&lt;&gt;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067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Why </a:t>
            </a:r>
            <a:r>
              <a:rPr lang="pl-PL" dirty="0"/>
              <a:t>to </a:t>
            </a:r>
            <a:r>
              <a:rPr lang="pl-PL" dirty="0" err="1"/>
              <a:t>use</a:t>
            </a:r>
            <a:r>
              <a:rPr lang="pl-PL" dirty="0"/>
              <a:t> </a:t>
            </a:r>
            <a:r>
              <a:rPr lang="en-GB" dirty="0"/>
              <a:t>virtual methods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x, y;</a:t>
            </a:r>
          </a:p>
          <a:p>
            <a:pPr marL="0" indent="0"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show(); 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// draws a point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hide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spcBef>
                <a:spcPts val="0"/>
              </a:spcBef>
              <a:buNone/>
            </a:pPr>
            <a:endParaRPr lang="pl-PL" sz="16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circle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r;</a:t>
            </a:r>
          </a:p>
          <a:p>
            <a:pPr marL="0" indent="0"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show();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draws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circle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hide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5292080" y="1412776"/>
            <a:ext cx="3405064" cy="5256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600" dirty="0" smtClean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 smtClean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 smtClean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 smtClean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 smtClean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 smtClean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6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circle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o;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pp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= &amp;o;</a:t>
            </a:r>
          </a:p>
          <a:p>
            <a:pPr marL="0" indent="0">
              <a:buNone/>
            </a:pPr>
            <a:endParaRPr lang="pl-PL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pp-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&gt;show();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calls</a:t>
            </a:r>
            <a:endParaRPr lang="pl-PL" sz="1600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 // 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point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show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()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26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reinterpret_cast</a:t>
            </a:r>
            <a:r>
              <a:rPr lang="pl-PL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pl-PL" sz="2800" dirty="0" err="1">
                <a:solidFill>
                  <a:srgbClr val="2B91AF"/>
                </a:solidFill>
                <a:latin typeface="Consolas" panose="020B0609020204030204" pitchFamily="49" charset="0"/>
              </a:rPr>
              <a:t>type_id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&gt; (</a:t>
            </a:r>
            <a:r>
              <a:rPr lang="pl-PL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expression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pl-PL" sz="24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defRPr/>
            </a:pPr>
            <a:r>
              <a:rPr lang="pl-PL" sz="2400" dirty="0" err="1"/>
              <a:t>cast</a:t>
            </a:r>
            <a:r>
              <a:rPr lang="pl-PL" sz="2400" dirty="0"/>
              <a:t> </a:t>
            </a:r>
            <a:r>
              <a:rPr lang="pl-PL" sz="2400" dirty="0" err="1"/>
              <a:t>based</a:t>
            </a:r>
            <a:r>
              <a:rPr lang="pl-PL" sz="2400" dirty="0"/>
              <a:t> on </a:t>
            </a:r>
            <a:r>
              <a:rPr lang="pl-PL" sz="2400" dirty="0" err="1"/>
              <a:t>types</a:t>
            </a:r>
            <a:r>
              <a:rPr lang="pl-PL" sz="2400" dirty="0"/>
              <a:t> </a:t>
            </a:r>
            <a:r>
              <a:rPr lang="pl-PL" sz="2400" dirty="0" err="1"/>
              <a:t>known</a:t>
            </a:r>
            <a:r>
              <a:rPr lang="pl-PL" sz="2400" dirty="0"/>
              <a:t> </a:t>
            </a:r>
            <a:r>
              <a:rPr lang="pl-PL" sz="2400" dirty="0" err="1"/>
              <a:t>at</a:t>
            </a:r>
            <a:r>
              <a:rPr lang="pl-PL" sz="2400" dirty="0"/>
              <a:t> the </a:t>
            </a:r>
            <a:r>
              <a:rPr lang="pl-PL" sz="2400" dirty="0" err="1"/>
              <a:t>compile-time</a:t>
            </a:r>
            <a:endParaRPr lang="pl-PL" sz="2400" dirty="0"/>
          </a:p>
          <a:p>
            <a:pPr>
              <a:lnSpc>
                <a:spcPct val="80000"/>
              </a:lnSpc>
              <a:buClr>
                <a:schemeClr val="hlink"/>
              </a:buClr>
              <a:defRPr/>
            </a:pPr>
            <a:r>
              <a:rPr lang="pl-PL" sz="2400" dirty="0" err="1"/>
              <a:t>used</a:t>
            </a:r>
            <a:r>
              <a:rPr lang="pl-PL" sz="2400" dirty="0"/>
              <a:t> for </a:t>
            </a:r>
            <a:r>
              <a:rPr lang="pl-PL" sz="2400" dirty="0" err="1"/>
              <a:t>address</a:t>
            </a:r>
            <a:r>
              <a:rPr lang="pl-PL" sz="2400" dirty="0"/>
              <a:t> (pointer) </a:t>
            </a:r>
            <a:r>
              <a:rPr lang="pl-PL" sz="2400" dirty="0" err="1"/>
              <a:t>arithmetic</a:t>
            </a:r>
            <a:endParaRPr lang="pl-PL" sz="2400" dirty="0"/>
          </a:p>
          <a:p>
            <a:pPr>
              <a:lnSpc>
                <a:spcPct val="80000"/>
              </a:lnSpc>
              <a:buClr>
                <a:schemeClr val="hlink"/>
              </a:buClr>
              <a:defRPr/>
            </a:pPr>
            <a:r>
              <a:rPr lang="pl-PL" sz="2400" dirty="0" err="1"/>
              <a:t>use</a:t>
            </a:r>
            <a:r>
              <a:rPr lang="pl-PL" sz="2400" dirty="0"/>
              <a:t> for </a:t>
            </a:r>
            <a:r>
              <a:rPr lang="pl-PL" sz="2400" dirty="0" err="1"/>
              <a:t>pointers</a:t>
            </a:r>
            <a:r>
              <a:rPr lang="pl-PL" sz="2400" dirty="0"/>
              <a:t> and </a:t>
            </a:r>
            <a:r>
              <a:rPr lang="pl-PL" sz="2400" dirty="0" err="1"/>
              <a:t>integers</a:t>
            </a:r>
            <a:r>
              <a:rPr lang="pl-PL" sz="2400" dirty="0"/>
              <a:t> (to </a:t>
            </a:r>
            <a:r>
              <a:rPr lang="pl-PL" sz="2400" dirty="0" err="1"/>
              <a:t>let</a:t>
            </a:r>
            <a:r>
              <a:rPr lang="pl-PL" sz="2400" dirty="0"/>
              <a:t> the </a:t>
            </a:r>
            <a:r>
              <a:rPr lang="pl-PL" sz="2400" dirty="0" err="1"/>
              <a:t>compiler</a:t>
            </a:r>
            <a:r>
              <a:rPr lang="pl-PL" sz="2400" dirty="0"/>
              <a:t> </a:t>
            </a:r>
            <a:r>
              <a:rPr lang="pl-PL" sz="2400" dirty="0" err="1"/>
              <a:t>know</a:t>
            </a:r>
            <a:r>
              <a:rPr lang="pl-PL" sz="2400" dirty="0"/>
              <a:t> </a:t>
            </a:r>
            <a:r>
              <a:rPr lang="pl-PL" sz="2400" dirty="0" err="1" smtClean="0"/>
              <a:t>your</a:t>
            </a:r>
            <a:r>
              <a:rPr lang="pl-PL" sz="2400" dirty="0" smtClean="0"/>
              <a:t> </a:t>
            </a:r>
            <a:r>
              <a:rPr lang="pl-PL" sz="2400" dirty="0" err="1"/>
              <a:t>intence</a:t>
            </a:r>
            <a:r>
              <a:rPr lang="pl-PL" sz="2400" dirty="0" smtClean="0"/>
              <a:t>)</a:t>
            </a:r>
          </a:p>
          <a:p>
            <a:pPr>
              <a:lnSpc>
                <a:spcPct val="80000"/>
              </a:lnSpc>
              <a:buClr>
                <a:schemeClr val="hlink"/>
              </a:buClr>
              <a:defRPr/>
            </a:pPr>
            <a:r>
              <a:rPr lang="pl-PL" sz="2400" dirty="0"/>
              <a:t>no </a:t>
            </a:r>
            <a:r>
              <a:rPr lang="pl-PL" sz="2400" dirty="0" err="1"/>
              <a:t>changing</a:t>
            </a:r>
            <a:r>
              <a:rPr lang="pl-PL" sz="2400" dirty="0"/>
              <a:t> of </a:t>
            </a:r>
            <a:r>
              <a:rPr lang="pl-PL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l-PL" sz="2400" dirty="0"/>
              <a:t> </a:t>
            </a:r>
            <a:r>
              <a:rPr lang="pl-PL" sz="2400" dirty="0" err="1"/>
              <a:t>or</a:t>
            </a:r>
            <a:r>
              <a:rPr lang="pl-PL" sz="2400" dirty="0"/>
              <a:t> </a:t>
            </a:r>
            <a:r>
              <a:rPr lang="pl-PL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volatile</a:t>
            </a:r>
            <a:r>
              <a:rPr lang="pl-PL" sz="2400" dirty="0"/>
              <a:t> </a:t>
            </a:r>
            <a:r>
              <a:rPr lang="pl-PL" sz="2400" dirty="0" err="1"/>
              <a:t>qualifiers</a:t>
            </a:r>
            <a:r>
              <a:rPr lang="pl-PL" sz="2400" dirty="0"/>
              <a:t> of </a:t>
            </a:r>
            <a:r>
              <a:rPr lang="pl-PL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expression</a:t>
            </a:r>
            <a:endParaRPr lang="pl-PL" sz="2400" dirty="0">
              <a:latin typeface="Arial Narrow" pitchFamily="34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defRPr/>
            </a:pPr>
            <a:r>
              <a:rPr lang="pl-PL" sz="2400" dirty="0" err="1" smtClean="0"/>
              <a:t>let</a:t>
            </a:r>
            <a:r>
              <a:rPr lang="pl-PL" sz="2400" dirty="0" smtClean="0"/>
              <a:t> </a:t>
            </a:r>
            <a:r>
              <a:rPr lang="pl-PL" sz="2400" dirty="0" err="1" smtClean="0"/>
              <a:t>your</a:t>
            </a:r>
            <a:r>
              <a:rPr lang="pl-PL" sz="2400" dirty="0" smtClean="0"/>
              <a:t> </a:t>
            </a:r>
            <a:r>
              <a:rPr lang="pl-PL" sz="2400" dirty="0"/>
              <a:t>boss </a:t>
            </a:r>
            <a:r>
              <a:rPr lang="pl-PL" sz="2400" dirty="0" err="1"/>
              <a:t>think</a:t>
            </a:r>
            <a:r>
              <a:rPr lang="pl-PL" sz="2400" dirty="0"/>
              <a:t> </a:t>
            </a:r>
            <a:r>
              <a:rPr lang="pl-PL" sz="2400" dirty="0" err="1" smtClean="0"/>
              <a:t>you’re</a:t>
            </a:r>
            <a:r>
              <a:rPr lang="pl-PL" sz="2400" dirty="0" smtClean="0"/>
              <a:t> </a:t>
            </a:r>
            <a:r>
              <a:rPr lang="pl-PL" sz="2400" dirty="0"/>
              <a:t>a </a:t>
            </a:r>
            <a:r>
              <a:rPr lang="pl-PL" sz="2400" dirty="0" err="1"/>
              <a:t>great</a:t>
            </a:r>
            <a:r>
              <a:rPr lang="pl-PL" sz="2400" dirty="0"/>
              <a:t> guru of C++ </a:t>
            </a:r>
            <a:br>
              <a:rPr lang="pl-PL" sz="2400" dirty="0"/>
            </a:br>
            <a:r>
              <a:rPr lang="pl-PL" sz="2400" dirty="0" err="1"/>
              <a:t>programming</a:t>
            </a:r>
            <a:r>
              <a:rPr lang="pl-PL" sz="2400" dirty="0"/>
              <a:t> </a:t>
            </a:r>
            <a:r>
              <a:rPr lang="pl-PL" sz="2400" dirty="0" smtClean="0"/>
              <a:t>;)</a:t>
            </a:r>
          </a:p>
          <a:p>
            <a:pPr>
              <a:lnSpc>
                <a:spcPct val="80000"/>
              </a:lnSpc>
              <a:buClr>
                <a:schemeClr val="hlink"/>
              </a:buClr>
              <a:defRPr/>
            </a:pPr>
            <a:endParaRPr lang="pl-PL" sz="1800" dirty="0" smtClean="0"/>
          </a:p>
          <a:p>
            <a:pPr>
              <a:lnSpc>
                <a:spcPct val="80000"/>
              </a:lnSpc>
              <a:buClr>
                <a:schemeClr val="hlink"/>
              </a:buClr>
              <a:defRPr/>
            </a:pPr>
            <a:endParaRPr lang="pl-PL" sz="1800" dirty="0"/>
          </a:p>
          <a:p>
            <a:pPr marL="400050" lvl="1" indent="0">
              <a:buNone/>
            </a:pP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CLASS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ptr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// ...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unsigned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adress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reinterpret_cast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unsigned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ptr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reinterpret</a:t>
            </a:r>
            <a:r>
              <a:rPr lang="en-US" dirty="0" smtClean="0"/>
              <a:t>_cast</a:t>
            </a:r>
            <a:r>
              <a:rPr lang="pl-PL" dirty="0" smtClean="0"/>
              <a:t>&lt;&gt;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555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const_cast</a:t>
            </a:r>
            <a:r>
              <a:rPr lang="pl-PL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pl-PL" sz="2800" dirty="0" err="1">
                <a:solidFill>
                  <a:srgbClr val="2B91AF"/>
                </a:solidFill>
                <a:latin typeface="Consolas" panose="020B0609020204030204" pitchFamily="49" charset="0"/>
              </a:rPr>
              <a:t>type_id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&gt; (</a:t>
            </a:r>
            <a:r>
              <a:rPr lang="pl-PL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expression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pl-PL" sz="24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Clr>
                <a:schemeClr val="hlink"/>
              </a:buClr>
              <a:defRPr/>
            </a:pPr>
            <a:r>
              <a:rPr lang="en-US" sz="2400" dirty="0"/>
              <a:t>cast based on types known at the compile-time</a:t>
            </a:r>
          </a:p>
          <a:p>
            <a:pPr>
              <a:lnSpc>
                <a:spcPct val="80000"/>
              </a:lnSpc>
              <a:spcBef>
                <a:spcPts val="0"/>
              </a:spcBef>
              <a:buClr>
                <a:schemeClr val="hlink"/>
              </a:buClr>
              <a:defRPr/>
            </a:pPr>
            <a:r>
              <a:rPr lang="en-US" sz="2400" dirty="0"/>
              <a:t>use for pointers and references</a:t>
            </a:r>
          </a:p>
          <a:p>
            <a:pPr>
              <a:lnSpc>
                <a:spcPct val="80000"/>
              </a:lnSpc>
              <a:spcBef>
                <a:spcPts val="0"/>
              </a:spcBef>
              <a:buClr>
                <a:schemeClr val="hlink"/>
              </a:buClr>
              <a:defRPr/>
            </a:pPr>
            <a:r>
              <a:rPr lang="en-US" sz="2400" dirty="0"/>
              <a:t>used for removing of 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400" dirty="0"/>
              <a:t> or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volatile</a:t>
            </a:r>
            <a:r>
              <a:rPr lang="en-US" sz="2400" dirty="0"/>
              <a:t> qualifiers of </a:t>
            </a:r>
            <a:r>
              <a:rPr lang="en-US" sz="2400" dirty="0" err="1" smtClean="0"/>
              <a:t>experssion</a:t>
            </a:r>
            <a:r>
              <a:rPr lang="pl-PL" sz="2400" dirty="0" smtClean="0"/>
              <a:t> (</a:t>
            </a:r>
            <a:r>
              <a:rPr lang="pl-PL" sz="2400" dirty="0" err="1" smtClean="0"/>
              <a:t>recall</a:t>
            </a:r>
            <a:r>
              <a:rPr lang="pl-PL" sz="2400" dirty="0" smtClean="0"/>
              <a:t> </a:t>
            </a:r>
            <a:r>
              <a:rPr lang="pl-PL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mutable</a:t>
            </a:r>
            <a:r>
              <a:rPr lang="pl-PL" sz="2400" dirty="0" smtClean="0"/>
              <a:t> – </a:t>
            </a:r>
            <a:r>
              <a:rPr lang="pl-PL" sz="2400" dirty="0" err="1" smtClean="0"/>
              <a:t>next</a:t>
            </a:r>
            <a:r>
              <a:rPr lang="pl-PL" sz="2400" dirty="0" smtClean="0"/>
              <a:t> </a:t>
            </a:r>
            <a:r>
              <a:rPr lang="pl-PL" sz="2400" dirty="0" err="1" smtClean="0"/>
              <a:t>slide</a:t>
            </a:r>
            <a:r>
              <a:rPr lang="pl-PL" sz="2400" dirty="0" smtClean="0"/>
              <a:t>)</a:t>
            </a:r>
            <a:endParaRPr lang="en-US" sz="2400" dirty="0"/>
          </a:p>
          <a:p>
            <a:pPr>
              <a:lnSpc>
                <a:spcPct val="80000"/>
              </a:lnSpc>
              <a:spcBef>
                <a:spcPts val="0"/>
              </a:spcBef>
              <a:buClr>
                <a:schemeClr val="hlink"/>
              </a:buClr>
              <a:defRPr/>
            </a:pPr>
            <a:endParaRPr lang="pl-PL" sz="1800" dirty="0" smtClean="0"/>
          </a:p>
          <a:p>
            <a:pPr>
              <a:lnSpc>
                <a:spcPct val="80000"/>
              </a:lnSpc>
              <a:spcBef>
                <a:spcPts val="0"/>
              </a:spcBef>
              <a:buClr>
                <a:schemeClr val="hlink"/>
              </a:buClr>
              <a:defRPr/>
            </a:pPr>
            <a:endParaRPr lang="pl-PL" sz="1800" dirty="0"/>
          </a:p>
          <a:p>
            <a:pPr marL="400050" lvl="1" indent="0">
              <a:spcBef>
                <a:spcPts val="0"/>
              </a:spcBef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CLASS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member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00050" lvl="1" indent="0">
              <a:spcBef>
                <a:spcPts val="0"/>
              </a:spcBef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CLASS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constmethod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const_cast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CLASS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*&gt;(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)-&gt;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member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const_cast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&lt;</a:t>
            </a:r>
            <a:r>
              <a:rPr lang="pl-PL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int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&gt;(</a:t>
            </a:r>
            <a:r>
              <a:rPr lang="pl-PL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member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)++; ERROR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defRPr/>
            </a:pP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const</a:t>
            </a:r>
            <a:r>
              <a:rPr lang="en-US" dirty="0" smtClean="0"/>
              <a:t>_cast</a:t>
            </a:r>
            <a:r>
              <a:rPr lang="pl-PL" dirty="0" smtClean="0"/>
              <a:t>&lt;&gt;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392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pl-PL" sz="2800" dirty="0"/>
              <a:t>The</a:t>
            </a:r>
            <a:r>
              <a:rPr lang="pl-PL" sz="2800" dirty="0" smtClean="0">
                <a:latin typeface="Arial Narrow" pitchFamily="34" charset="0"/>
              </a:rPr>
              <a:t> </a:t>
            </a:r>
            <a:r>
              <a:rPr lang="pl-PL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mutable</a:t>
            </a:r>
            <a:r>
              <a:rPr lang="pl-PL" sz="2800" dirty="0" smtClean="0"/>
              <a:t> </a:t>
            </a:r>
            <a:r>
              <a:rPr lang="pl-PL" sz="2800" dirty="0" err="1"/>
              <a:t>keyword</a:t>
            </a:r>
            <a:r>
              <a:rPr lang="pl-PL" sz="2800" dirty="0"/>
              <a:t> </a:t>
            </a:r>
            <a:r>
              <a:rPr lang="pl-PL" sz="2800" dirty="0" err="1"/>
              <a:t>makes</a:t>
            </a:r>
            <a:r>
              <a:rPr lang="pl-PL" sz="2800" dirty="0"/>
              <a:t> non-</a:t>
            </a:r>
            <a:r>
              <a:rPr lang="pl-PL" sz="2800" dirty="0" err="1"/>
              <a:t>const</a:t>
            </a:r>
            <a:r>
              <a:rPr lang="pl-PL" sz="2800" dirty="0"/>
              <a:t> non-</a:t>
            </a:r>
            <a:r>
              <a:rPr lang="pl-PL" sz="2800" dirty="0" err="1"/>
              <a:t>static</a:t>
            </a:r>
            <a:r>
              <a:rPr lang="pl-PL" sz="2800" dirty="0"/>
              <a:t> </a:t>
            </a:r>
            <a:r>
              <a:rPr lang="pl-PL" sz="2800" dirty="0" err="1"/>
              <a:t>member</a:t>
            </a:r>
            <a:r>
              <a:rPr lang="pl-PL" sz="2800" dirty="0"/>
              <a:t> </a:t>
            </a:r>
            <a:r>
              <a:rPr lang="pl-PL" sz="2800" dirty="0" err="1"/>
              <a:t>variable</a:t>
            </a:r>
            <a:r>
              <a:rPr lang="pl-PL" sz="2800" dirty="0"/>
              <a:t> non-</a:t>
            </a:r>
            <a:r>
              <a:rPr lang="pl-PL" sz="2800" dirty="0" err="1"/>
              <a:t>const</a:t>
            </a:r>
            <a:r>
              <a:rPr lang="pl-PL" sz="2800" dirty="0"/>
              <a:t> in </a:t>
            </a:r>
            <a:r>
              <a:rPr lang="pl-PL" sz="2800" dirty="0" err="1"/>
              <a:t>const</a:t>
            </a:r>
            <a:r>
              <a:rPr lang="pl-PL" sz="2800" dirty="0"/>
              <a:t> </a:t>
            </a:r>
            <a:r>
              <a:rPr lang="pl-PL" sz="2800" dirty="0" err="1"/>
              <a:t>member</a:t>
            </a:r>
            <a:r>
              <a:rPr lang="pl-PL" sz="2800" dirty="0"/>
              <a:t> </a:t>
            </a:r>
            <a:r>
              <a:rPr lang="pl-PL" sz="2800" dirty="0" err="1"/>
              <a:t>functions</a:t>
            </a:r>
            <a:r>
              <a:rPr lang="en-US" sz="2800" dirty="0"/>
              <a:t> </a:t>
            </a:r>
            <a:r>
              <a:rPr lang="pl-PL" sz="2800" dirty="0"/>
              <a:t>(</a:t>
            </a:r>
            <a:r>
              <a:rPr lang="pl-PL" sz="2800" dirty="0" err="1" smtClean="0"/>
              <a:t>similarly</a:t>
            </a:r>
            <a:r>
              <a:rPr lang="pl-PL" sz="2800" dirty="0" smtClean="0"/>
              <a:t> </a:t>
            </a:r>
            <a:r>
              <a:rPr lang="pl-PL" sz="2800" dirty="0"/>
              <a:t>to </a:t>
            </a:r>
            <a:r>
              <a:rPr lang="pl-PL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const_cast</a:t>
            </a:r>
            <a:r>
              <a:rPr lang="pl-PL" sz="2800" dirty="0" smtClean="0"/>
              <a:t>)</a:t>
            </a:r>
            <a:endParaRPr lang="pl-PL" sz="2800" dirty="0"/>
          </a:p>
          <a:p>
            <a:pPr>
              <a:lnSpc>
                <a:spcPct val="80000"/>
              </a:lnSpc>
              <a:spcBef>
                <a:spcPts val="0"/>
              </a:spcBef>
              <a:buClr>
                <a:schemeClr val="hlink"/>
              </a:buClr>
              <a:defRPr/>
            </a:pPr>
            <a:endParaRPr lang="pl-PL" sz="1800" dirty="0" smtClean="0"/>
          </a:p>
          <a:p>
            <a:pPr>
              <a:lnSpc>
                <a:spcPct val="80000"/>
              </a:lnSpc>
              <a:spcBef>
                <a:spcPts val="0"/>
              </a:spcBef>
              <a:buClr>
                <a:schemeClr val="hlink"/>
              </a:buClr>
              <a:defRPr/>
            </a:pPr>
            <a:endParaRPr lang="pl-PL" sz="1800" dirty="0"/>
          </a:p>
          <a:p>
            <a:pPr marL="400050" lvl="1" indent="0">
              <a:buNone/>
            </a:pP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CLASSM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mutable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member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00050" lvl="1" indent="0">
              <a:buNone/>
            </a:pP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CLASSM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constmethod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pl-PL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member++; 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ok., </a:t>
            </a:r>
            <a:r>
              <a:rPr lang="en-US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since 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member is mutable 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l-PL" sz="1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Recall</a:t>
            </a:r>
            <a:r>
              <a:rPr lang="pl-PL" dirty="0" smtClean="0"/>
              <a:t> </a:t>
            </a:r>
            <a:r>
              <a:rPr lang="pl-PL" dirty="0" err="1" smtClean="0"/>
              <a:t>interesting</a:t>
            </a:r>
            <a:r>
              <a:rPr lang="pl-PL" dirty="0" smtClean="0"/>
              <a:t> </a:t>
            </a:r>
            <a:r>
              <a:rPr lang="pl-PL" dirty="0" err="1"/>
              <a:t>fact</a:t>
            </a:r>
            <a:r>
              <a:rPr lang="pl-PL" dirty="0"/>
              <a:t>: </a:t>
            </a:r>
            <a:r>
              <a:rPr lang="pl-PL" dirty="0" err="1"/>
              <a:t>mutable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246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err="1" smtClean="0"/>
              <a:t>Thank</a:t>
            </a:r>
            <a:r>
              <a:rPr lang="pl-PL" sz="3200" b="1" dirty="0" smtClean="0"/>
              <a:t> </a:t>
            </a:r>
            <a:r>
              <a:rPr lang="pl-PL" sz="3200" b="1" dirty="0" err="1" smtClean="0"/>
              <a:t>you</a:t>
            </a:r>
            <a:r>
              <a:rPr lang="pl-PL" sz="3200" b="1" dirty="0" smtClean="0"/>
              <a:t>!</a:t>
            </a:r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err="1" smtClean="0"/>
              <a:t>Next</a:t>
            </a:r>
            <a:r>
              <a:rPr lang="pl-PL" b="1" dirty="0" smtClean="0"/>
              <a:t> </a:t>
            </a:r>
            <a:r>
              <a:rPr lang="pl-PL" b="1" dirty="0" err="1" smtClean="0"/>
              <a:t>lecture</a:t>
            </a:r>
            <a:r>
              <a:rPr lang="pl-PL" b="1" dirty="0" smtClean="0"/>
              <a:t>: </a:t>
            </a:r>
            <a:r>
              <a:rPr lang="en-US" b="1" dirty="0"/>
              <a:t>Multiple inheritance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err="1" smtClean="0"/>
              <a:t>Lecture</a:t>
            </a:r>
            <a:r>
              <a:rPr lang="pl-PL" b="1" dirty="0" smtClean="0"/>
              <a:t> plan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533400" indent="-533400">
              <a:buNone/>
              <a:defRPr/>
            </a:pPr>
            <a:r>
              <a:rPr lang="pl-PL" sz="4000" dirty="0" smtClean="0">
                <a:cs typeface="Times New Roman" charset="0"/>
              </a:rPr>
              <a:t>Object-</a:t>
            </a:r>
            <a:r>
              <a:rPr lang="pl-PL" sz="4000" dirty="0" err="1" smtClean="0">
                <a:cs typeface="Times New Roman" charset="0"/>
              </a:rPr>
              <a:t>oriented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dirty="0" err="1" smtClean="0">
                <a:cs typeface="Times New Roman" charset="0"/>
              </a:rPr>
              <a:t>programming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dirty="0" err="1" smtClean="0">
                <a:cs typeface="Times New Roman" charset="0"/>
              </a:rPr>
              <a:t>in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smtClean="0">
                <a:cs typeface="Times New Roman" charset="0"/>
              </a:rPr>
              <a:t>C</a:t>
            </a:r>
            <a:r>
              <a:rPr lang="pl-PL" sz="4000" smtClean="0">
                <a:cs typeface="Times New Roman" charset="0"/>
              </a:rPr>
              <a:t>++</a:t>
            </a:r>
            <a:endParaRPr lang="pl-PL" sz="4000" dirty="0" smtClean="0">
              <a:cs typeface="Times New Roman" charset="0"/>
            </a:endParaRP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Introduction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Selected</a:t>
            </a:r>
            <a:r>
              <a:rPr lang="pl-PL" dirty="0" smtClean="0"/>
              <a:t> non </a:t>
            </a:r>
            <a:r>
              <a:rPr lang="pl-PL" dirty="0" err="1" smtClean="0"/>
              <a:t>object-oriented</a:t>
            </a:r>
            <a:r>
              <a:rPr lang="pl-PL" dirty="0" smtClean="0"/>
              <a:t> C++ </a:t>
            </a:r>
            <a:r>
              <a:rPr lang="pl-PL" dirty="0" err="1" smtClean="0"/>
              <a:t>extensions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Paradigm</a:t>
            </a:r>
            <a:r>
              <a:rPr lang="pl-PL" dirty="0" smtClean="0"/>
              <a:t> of </a:t>
            </a:r>
            <a:r>
              <a:rPr lang="pl-PL" dirty="0" err="1" smtClean="0"/>
              <a:t>object-oriented</a:t>
            </a:r>
            <a:r>
              <a:rPr lang="pl-PL" dirty="0" smtClean="0"/>
              <a:t> </a:t>
            </a:r>
            <a:r>
              <a:rPr lang="pl-PL" dirty="0" err="1" smtClean="0"/>
              <a:t>programming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Constructor</a:t>
            </a:r>
            <a:r>
              <a:rPr lang="pl-PL" dirty="0" smtClean="0"/>
              <a:t>, </a:t>
            </a:r>
            <a:r>
              <a:rPr lang="pl-PL" dirty="0" err="1" smtClean="0"/>
              <a:t>destructor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Operator </a:t>
            </a:r>
            <a:r>
              <a:rPr lang="pl-PL" dirty="0" err="1" smtClean="0"/>
              <a:t>overloading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Inheritance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Virtual</a:t>
            </a:r>
            <a:r>
              <a:rPr lang="pl-PL" dirty="0" smtClean="0"/>
              <a:t> </a:t>
            </a:r>
            <a:r>
              <a:rPr lang="pl-PL" dirty="0" err="1" smtClean="0"/>
              <a:t>methods</a:t>
            </a:r>
            <a:r>
              <a:rPr lang="pl-PL" dirty="0" smtClean="0"/>
              <a:t>, </a:t>
            </a:r>
            <a:r>
              <a:rPr lang="pl-PL" dirty="0" err="1" smtClean="0"/>
              <a:t>polymorphism</a:t>
            </a:r>
            <a:r>
              <a:rPr lang="pl-PL" dirty="0" smtClean="0"/>
              <a:t>, RTTI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Multiple</a:t>
            </a:r>
            <a:r>
              <a:rPr lang="pl-PL" dirty="0" smtClean="0"/>
              <a:t> </a:t>
            </a:r>
            <a:r>
              <a:rPr lang="pl-PL" dirty="0" err="1" smtClean="0"/>
              <a:t>inheritance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Templates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Exception</a:t>
            </a:r>
            <a:r>
              <a:rPr lang="pl-PL" dirty="0" smtClean="0"/>
              <a:t> </a:t>
            </a:r>
            <a:r>
              <a:rPr lang="pl-PL" dirty="0" err="1" smtClean="0"/>
              <a:t>handling</a:t>
            </a:r>
            <a:r>
              <a:rPr lang="pl-PL" dirty="0" smtClean="0"/>
              <a:t> 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C++ </a:t>
            </a:r>
            <a:r>
              <a:rPr lang="pl-PL" dirty="0" err="1" smtClean="0"/>
              <a:t>libraries</a:t>
            </a:r>
            <a:r>
              <a:rPr lang="pl-PL" dirty="0" smtClean="0"/>
              <a:t>, </a:t>
            </a:r>
            <a:r>
              <a:rPr lang="pl-PL" dirty="0" err="1" smtClean="0"/>
              <a:t>the</a:t>
            </a:r>
            <a:r>
              <a:rPr lang="pl-PL" dirty="0" smtClean="0"/>
              <a:t> C++ standard </a:t>
            </a:r>
            <a:r>
              <a:rPr lang="pl-PL" dirty="0" err="1" smtClean="0"/>
              <a:t>library</a:t>
            </a:r>
            <a:r>
              <a:rPr lang="pl-PL" dirty="0" smtClean="0"/>
              <a:t>,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I/O </a:t>
            </a:r>
            <a:r>
              <a:rPr lang="pl-PL" dirty="0" err="1" smtClean="0"/>
              <a:t>stream</a:t>
            </a:r>
            <a:r>
              <a:rPr lang="pl-PL" dirty="0" smtClean="0"/>
              <a:t> </a:t>
            </a:r>
            <a:r>
              <a:rPr lang="pl-PL" dirty="0" err="1" smtClean="0"/>
              <a:t>library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Repetitio</a:t>
            </a:r>
            <a:r>
              <a:rPr lang="pl-PL" dirty="0" smtClean="0"/>
              <a:t> </a:t>
            </a:r>
            <a:r>
              <a:rPr lang="pl-PL" dirty="0" err="1" smtClean="0"/>
              <a:t>est</a:t>
            </a:r>
            <a:r>
              <a:rPr lang="pl-PL" dirty="0" smtClean="0"/>
              <a:t> </a:t>
            </a:r>
            <a:r>
              <a:rPr lang="pl-PL" dirty="0" err="1" smtClean="0"/>
              <a:t>mater</a:t>
            </a:r>
            <a:r>
              <a:rPr lang="pl-PL" dirty="0" smtClean="0"/>
              <a:t> </a:t>
            </a:r>
            <a:r>
              <a:rPr lang="pl-PL" dirty="0" err="1" smtClean="0"/>
              <a:t>studiorum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STL </a:t>
            </a:r>
            <a:r>
              <a:rPr lang="pl-PL" dirty="0" err="1" smtClean="0"/>
              <a:t>library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>
                <a:cs typeface="Times New Roman" charset="0"/>
              </a:rPr>
              <a:t>Strings</a:t>
            </a:r>
            <a:endParaRPr lang="pl-PL" dirty="0" smtClean="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Why </a:t>
            </a:r>
            <a:r>
              <a:rPr lang="pl-PL" dirty="0"/>
              <a:t>to </a:t>
            </a:r>
            <a:r>
              <a:rPr lang="pl-PL" dirty="0" err="1"/>
              <a:t>use</a:t>
            </a:r>
            <a:r>
              <a:rPr lang="pl-PL" dirty="0"/>
              <a:t> </a:t>
            </a:r>
            <a:r>
              <a:rPr lang="en-GB" dirty="0"/>
              <a:t>virtual methods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err="1">
                <a:solidFill>
                  <a:srgbClr val="2B91AF"/>
                </a:solidFill>
                <a:latin typeface="Consolas" panose="020B0609020204030204" pitchFamily="49" charset="0"/>
              </a:rPr>
              <a:t>circle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 o;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pl-PL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pp</a:t>
            </a:r>
            <a:r>
              <a:rPr lang="pl-PL" sz="2400" dirty="0">
                <a:solidFill>
                  <a:srgbClr val="000000"/>
                </a:solidFill>
                <a:latin typeface="Consolas" panose="020B0609020204030204" pitchFamily="49" charset="0"/>
              </a:rPr>
              <a:t> = &amp;o;</a:t>
            </a:r>
          </a:p>
          <a:p>
            <a:pPr marL="0" indent="0">
              <a:buNone/>
            </a:pPr>
            <a:endParaRPr lang="pl-PL" sz="24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pp-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&gt;show(); </a:t>
            </a:r>
            <a:r>
              <a:rPr lang="en-US" sz="2400" b="1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2400" b="1" dirty="0" smtClean="0">
                <a:solidFill>
                  <a:srgbClr val="008000"/>
                </a:solidFill>
                <a:latin typeface="Consolas" panose="020B0609020204030204" pitchFamily="49" charset="0"/>
              </a:rPr>
              <a:t>I want </a:t>
            </a:r>
            <a:r>
              <a:rPr lang="pl-PL" sz="2400" b="1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circle</a:t>
            </a:r>
            <a:r>
              <a:rPr lang="en-US" sz="2400" b="1" dirty="0" smtClean="0">
                <a:solidFill>
                  <a:srgbClr val="008000"/>
                </a:solidFill>
                <a:latin typeface="Consolas" panose="020B0609020204030204" pitchFamily="49" charset="0"/>
              </a:rPr>
              <a:t>::</a:t>
            </a:r>
            <a:r>
              <a:rPr lang="en-US" sz="2400" b="1" dirty="0">
                <a:solidFill>
                  <a:srgbClr val="008000"/>
                </a:solidFill>
                <a:latin typeface="Consolas" panose="020B0609020204030204" pitchFamily="49" charset="0"/>
              </a:rPr>
              <a:t>show</a:t>
            </a:r>
            <a:r>
              <a:rPr lang="pl-PL" sz="2400" b="1" dirty="0">
                <a:solidFill>
                  <a:srgbClr val="008000"/>
                </a:solidFill>
                <a:latin typeface="Consolas" panose="020B0609020204030204" pitchFamily="49" charset="0"/>
              </a:rPr>
              <a:t>()</a:t>
            </a:r>
            <a:endParaRPr lang="pl-PL" sz="24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2400" b="1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 // to be </a:t>
            </a:r>
            <a:r>
              <a:rPr lang="pl-PL" sz="2400" b="1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called</a:t>
            </a:r>
            <a:r>
              <a:rPr lang="pl-PL" sz="2400" b="1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2400" b="1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instead</a:t>
            </a:r>
            <a:endParaRPr lang="pl-PL" sz="2400" b="1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2800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r>
              <a:rPr lang="pl-PL" dirty="0" err="1" smtClean="0"/>
              <a:t>how</a:t>
            </a:r>
            <a:r>
              <a:rPr lang="pl-PL" dirty="0" smtClean="0"/>
              <a:t> </a:t>
            </a:r>
            <a:r>
              <a:rPr lang="pl-PL" dirty="0"/>
              <a:t>to </a:t>
            </a:r>
            <a:r>
              <a:rPr lang="pl-PL" dirty="0" err="1"/>
              <a:t>achieve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en-GB" dirty="0"/>
              <a:t>?</a:t>
            </a:r>
          </a:p>
          <a:p>
            <a:pPr marL="0" indent="0">
              <a:buNone/>
            </a:pPr>
            <a:endParaRPr lang="pl-PL" sz="28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97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Why </a:t>
            </a:r>
            <a:r>
              <a:rPr lang="pl-PL" dirty="0"/>
              <a:t>to </a:t>
            </a:r>
            <a:r>
              <a:rPr lang="pl-PL" dirty="0" err="1"/>
              <a:t>use</a:t>
            </a:r>
            <a:r>
              <a:rPr lang="pl-PL" dirty="0"/>
              <a:t> </a:t>
            </a:r>
            <a:r>
              <a:rPr lang="en-GB" dirty="0"/>
              <a:t>virtual methods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x, y;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kind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show();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draws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 point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point(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:x(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), y(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kind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A31515"/>
                </a:solidFill>
                <a:latin typeface="Consolas" panose="020B0609020204030204" pitchFamily="49" charset="0"/>
              </a:rPr>
              <a:t>'p'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pl-PL" sz="20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defRPr/>
            </a:pPr>
            <a:r>
              <a:rPr lang="pl-PL" sz="2000" dirty="0"/>
              <a:t>Solution </a:t>
            </a:r>
            <a:r>
              <a:rPr lang="pl-PL" sz="2000" dirty="0" err="1"/>
              <a:t>is</a:t>
            </a:r>
            <a:r>
              <a:rPr lang="pl-PL" sz="2000" dirty="0"/>
              <a:t>  </a:t>
            </a:r>
            <a:r>
              <a:rPr lang="pl-PL" sz="2000" dirty="0" err="1" smtClean="0"/>
              <a:t>imperfect</a:t>
            </a:r>
            <a:r>
              <a:rPr lang="pl-PL" sz="2000" dirty="0" smtClean="0"/>
              <a:t> …</a:t>
            </a:r>
            <a:endParaRPr lang="en-GB" sz="2000" dirty="0"/>
          </a:p>
          <a:p>
            <a:pPr>
              <a:lnSpc>
                <a:spcPct val="80000"/>
              </a:lnSpc>
              <a:defRPr/>
            </a:pPr>
            <a:r>
              <a:rPr lang="pl-PL" sz="2000" dirty="0" smtClean="0"/>
              <a:t>… </a:t>
            </a:r>
            <a:r>
              <a:rPr lang="pl-PL" sz="2000" dirty="0" err="1" smtClean="0"/>
              <a:t>more</a:t>
            </a:r>
            <a:r>
              <a:rPr lang="pl-PL" sz="2000" dirty="0"/>
              <a:t>: </a:t>
            </a:r>
            <a:r>
              <a:rPr lang="pl-PL" sz="2000" dirty="0" err="1"/>
              <a:t>it</a:t>
            </a:r>
            <a:r>
              <a:rPr lang="pl-PL" sz="2000" dirty="0"/>
              <a:t> </a:t>
            </a:r>
            <a:r>
              <a:rPr lang="pl-PL" sz="2000" dirty="0" err="1"/>
              <a:t>is</a:t>
            </a:r>
            <a:r>
              <a:rPr lang="pl-PL" sz="2000" dirty="0"/>
              <a:t> </a:t>
            </a:r>
            <a:r>
              <a:rPr lang="pl-PL" sz="2000" dirty="0" err="1"/>
              <a:t>wrong</a:t>
            </a:r>
            <a:r>
              <a:rPr lang="pl-PL" sz="2000" dirty="0"/>
              <a:t>!</a:t>
            </a:r>
          </a:p>
          <a:p>
            <a:pPr>
              <a:lnSpc>
                <a:spcPct val="80000"/>
              </a:lnSpc>
              <a:defRPr/>
            </a:pPr>
            <a:r>
              <a:rPr lang="pl-PL" sz="2000" u="sng" dirty="0"/>
              <a:t>Compiler</a:t>
            </a:r>
            <a:r>
              <a:rPr lang="pl-PL" sz="2000" dirty="0"/>
              <a:t> </a:t>
            </a:r>
            <a:r>
              <a:rPr lang="pl-PL" sz="2000" dirty="0" err="1"/>
              <a:t>is</a:t>
            </a:r>
            <a:r>
              <a:rPr lang="pl-PL" sz="2000" dirty="0"/>
              <a:t> </a:t>
            </a:r>
            <a:r>
              <a:rPr lang="pl-PL" sz="2000" dirty="0" err="1"/>
              <a:t>ready</a:t>
            </a:r>
            <a:r>
              <a:rPr lang="pl-PL" sz="2000" dirty="0"/>
              <a:t> to do </a:t>
            </a:r>
            <a:r>
              <a:rPr lang="pl-PL" sz="2000" dirty="0" err="1"/>
              <a:t>it</a:t>
            </a:r>
            <a:r>
              <a:rPr lang="pl-PL" sz="2000" dirty="0"/>
              <a:t> for </a:t>
            </a:r>
            <a:r>
              <a:rPr lang="pl-PL" sz="2000" dirty="0" err="1"/>
              <a:t>us</a:t>
            </a:r>
            <a:endParaRPr lang="en-GB" sz="2000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499992" y="1412776"/>
            <a:ext cx="4197152" cy="5256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circle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r;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show();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draws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circle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fr-F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circle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fr-F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6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600" dirty="0">
                <a:solidFill>
                  <a:srgbClr val="808080"/>
                </a:solidFill>
                <a:latin typeface="Consolas" panose="020B0609020204030204" pitchFamily="49" charset="0"/>
              </a:rPr>
              <a:t>y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600" dirty="0">
                <a:solidFill>
                  <a:srgbClr val="808080"/>
                </a:solidFill>
                <a:latin typeface="Consolas" panose="020B0609020204030204" pitchFamily="49" charset="0"/>
              </a:rPr>
              <a:t>r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: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), r(</a:t>
            </a:r>
            <a:r>
              <a:rPr lang="pl-PL" sz="1600" dirty="0">
                <a:solidFill>
                  <a:srgbClr val="808080"/>
                </a:solidFill>
                <a:latin typeface="Consolas" panose="020B0609020204030204" pitchFamily="49" charset="0"/>
              </a:rPr>
              <a:t>r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kind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A31515"/>
                </a:solidFill>
                <a:latin typeface="Consolas" panose="020B0609020204030204" pitchFamily="49" charset="0"/>
              </a:rPr>
              <a:t>'c'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circle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o(1, 1, 3);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pp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= &amp;o;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pl-PL" sz="16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pp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kind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pl-PL" sz="1600" dirty="0">
                <a:solidFill>
                  <a:srgbClr val="A31515"/>
                </a:solidFill>
                <a:latin typeface="Consolas" panose="020B0609020204030204" pitchFamily="49" charset="0"/>
              </a:rPr>
              <a:t>'p'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pp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::show();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pp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circle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::show();</a:t>
            </a:r>
          </a:p>
        </p:txBody>
      </p:sp>
    </p:spTree>
    <p:extLst>
      <p:ext uri="{BB962C8B-B14F-4D97-AF65-F5344CB8AC3E}">
        <p14:creationId xmlns:p14="http://schemas.microsoft.com/office/powerpoint/2010/main" val="87111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V</a:t>
            </a:r>
            <a:r>
              <a:rPr lang="en-GB" dirty="0" err="1" smtClean="0"/>
              <a:t>irtual</a:t>
            </a:r>
            <a:r>
              <a:rPr lang="en-GB" dirty="0" smtClean="0"/>
              <a:t> </a:t>
            </a:r>
            <a:r>
              <a:rPr lang="en-GB" dirty="0"/>
              <a:t>methods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600" dirty="0"/>
              <a:t>If we declare the method as </a:t>
            </a:r>
            <a:r>
              <a:rPr lang="pl-PL" sz="2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2600" dirty="0" smtClean="0"/>
              <a:t>, </a:t>
            </a:r>
            <a:r>
              <a:rPr lang="en-US" sz="2600" dirty="0"/>
              <a:t>then the compiler will </a:t>
            </a:r>
            <a:r>
              <a:rPr lang="pl-PL" sz="2600" dirty="0" err="1" smtClean="0"/>
              <a:t>add</a:t>
            </a:r>
            <a:r>
              <a:rPr lang="pl-PL" sz="2600" dirty="0" smtClean="0"/>
              <a:t> (</a:t>
            </a:r>
            <a:r>
              <a:rPr lang="pl-PL" sz="2600" dirty="0" err="1" smtClean="0"/>
              <a:t>declare</a:t>
            </a:r>
            <a:r>
              <a:rPr lang="pl-PL" sz="2600" dirty="0" smtClean="0"/>
              <a:t> a </a:t>
            </a:r>
            <a:r>
              <a:rPr lang="pl-PL" sz="2600" dirty="0" err="1" smtClean="0"/>
              <a:t>hidden</a:t>
            </a:r>
            <a:r>
              <a:rPr lang="pl-PL" sz="2600" dirty="0" smtClean="0"/>
              <a:t> )</a:t>
            </a:r>
            <a:r>
              <a:rPr lang="en-US" sz="2600" dirty="0" smtClean="0"/>
              <a:t> field </a:t>
            </a:r>
            <a:r>
              <a:rPr lang="en-US" sz="2600" dirty="0"/>
              <a:t>determining the </a:t>
            </a:r>
            <a:r>
              <a:rPr lang="pl-PL" sz="2600" dirty="0" err="1" smtClean="0"/>
              <a:t>objects</a:t>
            </a:r>
            <a:r>
              <a:rPr lang="pl-PL" sz="2600" dirty="0" smtClean="0"/>
              <a:t>’ </a:t>
            </a:r>
            <a:r>
              <a:rPr lang="en-US" sz="2600" dirty="0" smtClean="0"/>
              <a:t>class and</a:t>
            </a:r>
            <a:r>
              <a:rPr lang="pl-PL" sz="2600" dirty="0" smtClean="0"/>
              <a:t>, </a:t>
            </a:r>
            <a:r>
              <a:rPr lang="en-US" sz="2600" dirty="0"/>
              <a:t>when calling the</a:t>
            </a:r>
            <a:r>
              <a:rPr lang="pl-PL" sz="2600" dirty="0"/>
              <a:t> </a:t>
            </a:r>
            <a:r>
              <a:rPr lang="pl-PL" sz="2600" dirty="0" err="1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2600" dirty="0"/>
              <a:t> </a:t>
            </a:r>
            <a:r>
              <a:rPr lang="en-US" sz="2600" dirty="0" smtClean="0"/>
              <a:t>methods</a:t>
            </a:r>
            <a:r>
              <a:rPr lang="pl-PL" sz="2600" dirty="0" smtClean="0"/>
              <a:t>, </a:t>
            </a:r>
            <a:r>
              <a:rPr lang="pl-PL" sz="2600" dirty="0" err="1" smtClean="0"/>
              <a:t>it</a:t>
            </a:r>
            <a:r>
              <a:rPr lang="pl-PL" sz="2600" dirty="0" smtClean="0"/>
              <a:t> </a:t>
            </a:r>
            <a:r>
              <a:rPr lang="pl-PL" sz="2600" dirty="0" err="1" smtClean="0"/>
              <a:t>will</a:t>
            </a:r>
            <a:r>
              <a:rPr lang="pl-PL" sz="2600" dirty="0" smtClean="0"/>
              <a:t> </a:t>
            </a:r>
            <a:r>
              <a:rPr lang="en-US" sz="2600" dirty="0" smtClean="0"/>
              <a:t>invoke </a:t>
            </a:r>
            <a:r>
              <a:rPr lang="en-US" sz="2600" dirty="0"/>
              <a:t>the method from the </a:t>
            </a:r>
            <a:r>
              <a:rPr lang="pl-PL" sz="2600" dirty="0" err="1" smtClean="0"/>
              <a:t>proper</a:t>
            </a:r>
            <a:r>
              <a:rPr lang="en-US" sz="2600" dirty="0" smtClean="0"/>
              <a:t> class</a:t>
            </a:r>
            <a:endParaRPr lang="pl-PL" sz="2600" dirty="0" smtClean="0"/>
          </a:p>
          <a:p>
            <a:pPr>
              <a:lnSpc>
                <a:spcPct val="90000"/>
              </a:lnSpc>
              <a:defRPr/>
            </a:pPr>
            <a:endParaRPr lang="en-GB" sz="2600" dirty="0"/>
          </a:p>
          <a:p>
            <a:pPr algn="ctr">
              <a:lnSpc>
                <a:spcPct val="90000"/>
              </a:lnSpc>
              <a:buNone/>
              <a:defRPr/>
            </a:pPr>
            <a:r>
              <a:rPr lang="pl-PL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800" u="sng" dirty="0" err="1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8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pl-PL" sz="2800" dirty="0">
                <a:solidFill>
                  <a:srgbClr val="000000"/>
                </a:solidFill>
                <a:latin typeface="Consolas" panose="020B0609020204030204" pitchFamily="49" charset="0"/>
              </a:rPr>
              <a:t>::show();</a:t>
            </a:r>
          </a:p>
          <a:p>
            <a:pPr>
              <a:lnSpc>
                <a:spcPct val="90000"/>
              </a:lnSpc>
              <a:defRPr/>
            </a:pPr>
            <a:endParaRPr lang="en-GB" sz="2600" dirty="0"/>
          </a:p>
          <a:p>
            <a:pPr>
              <a:lnSpc>
                <a:spcPct val="90000"/>
              </a:lnSpc>
              <a:defRPr/>
            </a:pPr>
            <a:r>
              <a:rPr lang="pl-PL" sz="2600" dirty="0"/>
              <a:t>A </a:t>
            </a:r>
            <a:r>
              <a:rPr lang="pl-PL" sz="2600" dirty="0" err="1"/>
              <a:t>method</a:t>
            </a:r>
            <a:r>
              <a:rPr lang="pl-PL" sz="2600" dirty="0"/>
              <a:t> </a:t>
            </a:r>
            <a:r>
              <a:rPr lang="pl-PL" sz="2600" dirty="0" smtClean="0"/>
              <a:t>(</a:t>
            </a:r>
            <a:r>
              <a:rPr lang="pl-PL" sz="2600" dirty="0" err="1" smtClean="0"/>
              <a:t>or</a:t>
            </a:r>
            <a:r>
              <a:rPr lang="pl-PL" sz="2600" dirty="0" smtClean="0"/>
              <a:t> </a:t>
            </a:r>
            <a:r>
              <a:rPr lang="pl-PL" sz="2600" dirty="0" err="1" smtClean="0"/>
              <a:t>an</a:t>
            </a:r>
            <a:r>
              <a:rPr lang="pl-PL" sz="2600" dirty="0" smtClean="0"/>
              <a:t> operator) </a:t>
            </a:r>
            <a:r>
              <a:rPr lang="pl-PL" sz="2600" dirty="0" err="1" smtClean="0"/>
              <a:t>once</a:t>
            </a:r>
            <a:r>
              <a:rPr lang="pl-PL" sz="2600" dirty="0" smtClean="0"/>
              <a:t> </a:t>
            </a:r>
            <a:r>
              <a:rPr lang="pl-PL" sz="2600" dirty="0" err="1" smtClean="0"/>
              <a:t>declared</a:t>
            </a:r>
            <a:r>
              <a:rPr lang="pl-PL" sz="2600" dirty="0" smtClean="0"/>
              <a:t> </a:t>
            </a:r>
            <a:r>
              <a:rPr lang="pl-PL" sz="2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pl-PL" sz="2600" dirty="0" smtClean="0"/>
              <a:t>, </a:t>
            </a:r>
            <a:r>
              <a:rPr lang="pl-PL" sz="2600" dirty="0" err="1" smtClean="0"/>
              <a:t>will</a:t>
            </a:r>
            <a:r>
              <a:rPr lang="pl-PL" sz="2600" dirty="0" smtClean="0"/>
              <a:t> be </a:t>
            </a:r>
            <a:r>
              <a:rPr lang="pl-PL" sz="2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pl-PL" sz="2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pl-PL" sz="2600" dirty="0" smtClean="0"/>
              <a:t>in </a:t>
            </a:r>
            <a:r>
              <a:rPr lang="pl-PL" sz="2600" dirty="0" err="1"/>
              <a:t>derived</a:t>
            </a:r>
            <a:r>
              <a:rPr lang="pl-PL" sz="2600" dirty="0"/>
              <a:t> </a:t>
            </a:r>
            <a:r>
              <a:rPr lang="pl-PL" sz="2600" dirty="0" err="1" smtClean="0"/>
              <a:t>classes</a:t>
            </a:r>
            <a:r>
              <a:rPr lang="pl-PL" sz="2600" dirty="0" smtClean="0"/>
              <a:t>; </a:t>
            </a:r>
            <a:r>
              <a:rPr lang="pl-PL" sz="2600" dirty="0"/>
              <a:t>the </a:t>
            </a:r>
            <a:r>
              <a:rPr lang="pl-PL" sz="2600" dirty="0" err="1"/>
              <a:t>keyword</a:t>
            </a:r>
            <a:r>
              <a:rPr lang="pl-PL" sz="2600" dirty="0"/>
              <a:t> </a:t>
            </a:r>
            <a:r>
              <a:rPr lang="pl-PL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pl-PL" sz="2600" dirty="0" smtClean="0"/>
              <a:t> </a:t>
            </a:r>
            <a:r>
              <a:rPr lang="pl-PL" sz="2600" dirty="0" err="1"/>
              <a:t>may</a:t>
            </a:r>
            <a:r>
              <a:rPr lang="pl-PL" sz="2600" dirty="0"/>
              <a:t> but </a:t>
            </a:r>
            <a:r>
              <a:rPr lang="pl-PL" sz="2600" dirty="0" err="1"/>
              <a:t>does</a:t>
            </a:r>
            <a:r>
              <a:rPr lang="pl-PL" sz="2600" dirty="0"/>
              <a:t> not </a:t>
            </a:r>
            <a:r>
              <a:rPr lang="pl-PL" sz="2600" dirty="0" err="1"/>
              <a:t>have</a:t>
            </a:r>
            <a:r>
              <a:rPr lang="pl-PL" sz="2600" dirty="0"/>
              <a:t> to be </a:t>
            </a:r>
            <a:r>
              <a:rPr lang="pl-PL" sz="2600" dirty="0" err="1"/>
              <a:t>used</a:t>
            </a:r>
            <a:r>
              <a:rPr lang="pl-PL" sz="2600" dirty="0"/>
              <a:t> in </a:t>
            </a:r>
            <a:r>
              <a:rPr lang="pl-PL" sz="2600" dirty="0" err="1"/>
              <a:t>derived</a:t>
            </a:r>
            <a:r>
              <a:rPr lang="pl-PL" sz="2600" dirty="0"/>
              <a:t> </a:t>
            </a:r>
            <a:r>
              <a:rPr lang="pl-PL" sz="2600" dirty="0" err="1"/>
              <a:t>classes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402758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V</a:t>
            </a:r>
            <a:r>
              <a:rPr lang="en-GB" dirty="0" err="1"/>
              <a:t>irtual</a:t>
            </a:r>
            <a:r>
              <a:rPr lang="en-GB" dirty="0"/>
              <a:t> methods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x, y;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show();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hide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pl-PL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pl-PL" sz="2000" dirty="0" smtClean="0"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499992" y="1412776"/>
            <a:ext cx="4197152" cy="5256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circle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r;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show();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virtual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hide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(); 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virtual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pl-PL" sz="1600" dirty="0" smtClean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pl-PL" sz="16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pl-PL" sz="1600" dirty="0" smtClean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pl-PL" sz="16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pl-PL" sz="1600" dirty="0" smtClean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circle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o;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pl-PL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pp</a:t>
            </a:r>
            <a:r>
              <a:rPr lang="pl-PL" sz="1600" dirty="0">
                <a:solidFill>
                  <a:srgbClr val="000000"/>
                </a:solidFill>
                <a:latin typeface="Consolas" panose="020B0609020204030204" pitchFamily="49" charset="0"/>
              </a:rPr>
              <a:t> = &amp;o;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pl-PL" sz="16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pp</a:t>
            </a:r>
            <a:r>
              <a:rPr lang="pl-PL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-&gt;show(); </a:t>
            </a:r>
            <a:r>
              <a:rPr lang="pl-PL" sz="16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That’s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all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folks</a:t>
            </a:r>
            <a:r>
              <a:rPr lang="pl-PL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!</a:t>
            </a: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pl-PL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87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Virtual methods – how</a:t>
            </a:r>
            <a:r>
              <a:rPr lang="pl-PL" dirty="0"/>
              <a:t> do </a:t>
            </a:r>
            <a:r>
              <a:rPr lang="pl-PL" dirty="0" err="1"/>
              <a:t>they</a:t>
            </a:r>
            <a:r>
              <a:rPr lang="pl-PL" dirty="0"/>
              <a:t> </a:t>
            </a:r>
            <a:r>
              <a:rPr lang="en-GB" dirty="0"/>
              <a:t>work?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39944" cy="525658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sz="2400" dirty="0"/>
              <a:t>In the class where a </a:t>
            </a:r>
            <a:r>
              <a:rPr lang="en-GB" sz="20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GB" sz="2400" dirty="0"/>
              <a:t> method will appear first, an additional hidden field will be added to each object — the address of virtual methods table (VMT).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000" dirty="0"/>
              <a:t>The size of the object will </a:t>
            </a:r>
            <a:r>
              <a:rPr lang="en-GB" sz="2000" dirty="0" smtClean="0"/>
              <a:t>grow </a:t>
            </a:r>
            <a:r>
              <a:rPr lang="en-GB" sz="2000" dirty="0"/>
              <a:t>(see </a:t>
            </a:r>
            <a:r>
              <a:rPr lang="en-GB" sz="2400" dirty="0">
                <a:cs typeface="Times New Roman" charset="0"/>
              </a:rPr>
              <a:t>→</a:t>
            </a:r>
            <a:r>
              <a:rPr lang="en-GB" sz="2000" dirty="0"/>
              <a:t>  </a:t>
            </a:r>
            <a:r>
              <a:rPr lang="en-GB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sizeof</a:t>
            </a:r>
            <a:r>
              <a:rPr lang="en-GB" sz="2000" dirty="0"/>
              <a:t>) </a:t>
            </a:r>
          </a:p>
          <a:p>
            <a:pPr lvl="1">
              <a:lnSpc>
                <a:spcPct val="90000"/>
              </a:lnSpc>
              <a:defRPr/>
            </a:pPr>
            <a:endParaRPr lang="en-GB" sz="2000" dirty="0"/>
          </a:p>
          <a:p>
            <a:pPr>
              <a:lnSpc>
                <a:spcPct val="90000"/>
              </a:lnSpc>
              <a:defRPr/>
            </a:pPr>
            <a:r>
              <a:rPr lang="en-GB" sz="2400" dirty="0"/>
              <a:t>For an object whose class cannot be determined with no doubt at compile time, calls to methods declared </a:t>
            </a:r>
            <a:r>
              <a:rPr lang="en-GB" sz="20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GB" sz="2400" dirty="0"/>
              <a:t> will be </a:t>
            </a:r>
            <a:r>
              <a:rPr lang="en-GB" sz="2400" i="1" dirty="0"/>
              <a:t>indirect</a:t>
            </a:r>
            <a:r>
              <a:rPr lang="en-GB" sz="2400" dirty="0"/>
              <a:t> (VMT will be used)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000" dirty="0"/>
              <a:t>It is slower </a:t>
            </a:r>
            <a:r>
              <a:rPr lang="en-GB" sz="2000" dirty="0" err="1"/>
              <a:t>th</a:t>
            </a:r>
            <a:r>
              <a:rPr lang="pl-PL" sz="2000" dirty="0" err="1"/>
              <a:t>an</a:t>
            </a:r>
            <a:r>
              <a:rPr lang="en-GB" sz="2000" dirty="0"/>
              <a:t> a direct ca</a:t>
            </a:r>
            <a:r>
              <a:rPr lang="pl-PL" sz="2000" dirty="0"/>
              <a:t>l</a:t>
            </a:r>
            <a:r>
              <a:rPr lang="en-GB" sz="2000" dirty="0"/>
              <a:t>l,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000" dirty="0"/>
              <a:t>virtual method</a:t>
            </a:r>
            <a:r>
              <a:rPr lang="pl-PL" sz="2000" dirty="0"/>
              <a:t>s </a:t>
            </a:r>
            <a:r>
              <a:rPr lang="pl-PL" sz="2000" dirty="0" err="1"/>
              <a:t>are</a:t>
            </a:r>
            <a:r>
              <a:rPr lang="pl-PL" sz="2000" dirty="0"/>
              <a:t> not </a:t>
            </a:r>
            <a:r>
              <a:rPr lang="pl-PL" sz="2000" dirty="0" err="1"/>
              <a:t>expanded</a:t>
            </a:r>
            <a:r>
              <a:rPr lang="pl-PL" sz="2000" dirty="0"/>
              <a:t> </a:t>
            </a:r>
            <a:r>
              <a:rPr lang="en-GB" sz="2000" dirty="0">
                <a:solidFill>
                  <a:srgbClr val="0000FF"/>
                </a:solidFill>
                <a:latin typeface="Consolas" panose="020B0609020204030204" pitchFamily="49" charset="0"/>
              </a:rPr>
              <a:t>inline</a:t>
            </a:r>
            <a:r>
              <a:rPr lang="en-GB" sz="2000" dirty="0"/>
              <a:t>,</a:t>
            </a:r>
          </a:p>
          <a:p>
            <a:pPr lvl="1">
              <a:lnSpc>
                <a:spcPct val="90000"/>
              </a:lnSpc>
              <a:defRPr/>
            </a:pPr>
            <a:r>
              <a:rPr lang="pl-PL" sz="2000" dirty="0" err="1"/>
              <a:t>still</a:t>
            </a:r>
            <a:r>
              <a:rPr lang="pl-PL" sz="2000" dirty="0"/>
              <a:t> </a:t>
            </a:r>
            <a:r>
              <a:rPr lang="pl-PL" sz="2000" dirty="0" err="1"/>
              <a:t>it</a:t>
            </a:r>
            <a:r>
              <a:rPr lang="pl-PL" sz="2000" dirty="0"/>
              <a:t> </a:t>
            </a:r>
            <a:r>
              <a:rPr lang="pl-PL" sz="2000" dirty="0" err="1"/>
              <a:t>is</a:t>
            </a:r>
            <a:r>
              <a:rPr lang="pl-PL" sz="2000" dirty="0"/>
              <a:t> </a:t>
            </a:r>
            <a:r>
              <a:rPr lang="pl-PL" sz="2000" dirty="0" err="1"/>
              <a:t>quicker</a:t>
            </a:r>
            <a:r>
              <a:rPr lang="pl-PL" sz="2000" dirty="0"/>
              <a:t> </a:t>
            </a:r>
            <a:r>
              <a:rPr lang="pl-PL" sz="2000" dirty="0" err="1"/>
              <a:t>than</a:t>
            </a:r>
            <a:r>
              <a:rPr lang="pl-PL" sz="2000" dirty="0"/>
              <a:t> </a:t>
            </a:r>
            <a:r>
              <a:rPr lang="pl-PL" sz="2000" dirty="0" err="1"/>
              <a:t>implementing</a:t>
            </a:r>
            <a:r>
              <a:rPr lang="pl-PL" sz="2000" dirty="0"/>
              <a:t> the </a:t>
            </a:r>
            <a:r>
              <a:rPr lang="pl-PL" sz="2000" dirty="0" err="1"/>
              <a:t>effect</a:t>
            </a:r>
            <a:r>
              <a:rPr lang="pl-PL" sz="2000" dirty="0"/>
              <a:t> </a:t>
            </a:r>
            <a:r>
              <a:rPr lang="pl-PL" sz="2000" dirty="0" err="1"/>
              <a:t>manually</a:t>
            </a:r>
            <a:r>
              <a:rPr lang="pl-PL" sz="2000" dirty="0"/>
              <a:t> (</a:t>
            </a:r>
            <a:r>
              <a:rPr lang="pl-PL" sz="2000" dirty="0" err="1"/>
              <a:t>like</a:t>
            </a:r>
            <a:r>
              <a:rPr lang="pl-PL" sz="2000" dirty="0"/>
              <a:t> </a:t>
            </a:r>
            <a:r>
              <a:rPr lang="pl-PL" sz="2000" dirty="0" err="1"/>
              <a:t>above</a:t>
            </a:r>
            <a:r>
              <a:rPr lang="pl-PL" sz="2000" dirty="0"/>
              <a:t>),</a:t>
            </a:r>
            <a:endParaRPr lang="en-GB" sz="2000" dirty="0"/>
          </a:p>
          <a:p>
            <a:pPr lvl="1">
              <a:lnSpc>
                <a:spcPct val="90000"/>
              </a:lnSpc>
              <a:defRPr/>
            </a:pPr>
            <a:r>
              <a:rPr lang="pl-PL" sz="2000" dirty="0"/>
              <a:t>com</a:t>
            </a:r>
            <a:r>
              <a:rPr lang="en-GB" sz="2000" dirty="0" err="1"/>
              <a:t>pil</a:t>
            </a:r>
            <a:r>
              <a:rPr lang="pl-PL" sz="2000" dirty="0"/>
              <a:t>er </a:t>
            </a:r>
            <a:r>
              <a:rPr lang="pl-PL" sz="2000" dirty="0" err="1"/>
              <a:t>does</a:t>
            </a:r>
            <a:r>
              <a:rPr lang="pl-PL" sz="2000" dirty="0"/>
              <a:t> not </a:t>
            </a:r>
            <a:r>
              <a:rPr lang="pl-PL" sz="2000" dirty="0" err="1"/>
              <a:t>make</a:t>
            </a:r>
            <a:r>
              <a:rPr lang="pl-PL" sz="2000" dirty="0"/>
              <a:t> </a:t>
            </a:r>
            <a:r>
              <a:rPr lang="pl-PL" sz="2000" dirty="0" err="1"/>
              <a:t>mistakes</a:t>
            </a:r>
            <a:r>
              <a:rPr lang="en-GB" sz="2000" dirty="0"/>
              <a:t> (</a:t>
            </a:r>
            <a:r>
              <a:rPr lang="pl-PL" sz="2000" i="1" dirty="0" err="1"/>
              <a:t>errare</a:t>
            </a:r>
            <a:r>
              <a:rPr lang="pl-PL" sz="2000" i="1" dirty="0"/>
              <a:t> </a:t>
            </a:r>
            <a:r>
              <a:rPr lang="pl-PL" sz="2000" i="1" dirty="0" err="1"/>
              <a:t>humanum</a:t>
            </a:r>
            <a:r>
              <a:rPr lang="pl-PL" sz="2000" i="1" dirty="0"/>
              <a:t> </a:t>
            </a:r>
            <a:r>
              <a:rPr lang="pl-PL" sz="2000" i="1" dirty="0" err="1"/>
              <a:t>est</a:t>
            </a:r>
            <a:r>
              <a:rPr lang="pl-PL" sz="2000" dirty="0"/>
              <a:t> </a:t>
            </a:r>
            <a:r>
              <a:rPr lang="en-GB" sz="2000" dirty="0"/>
              <a:t> – </a:t>
            </a:r>
            <a:r>
              <a:rPr lang="pl-PL" sz="2000" dirty="0"/>
              <a:t>as </a:t>
            </a:r>
            <a:r>
              <a:rPr lang="pl-PL" sz="2000" dirty="0" err="1"/>
              <a:t>you</a:t>
            </a:r>
            <a:r>
              <a:rPr lang="pl-PL" sz="2000" dirty="0"/>
              <a:t> </a:t>
            </a:r>
            <a:r>
              <a:rPr lang="pl-PL" sz="2000" dirty="0" err="1"/>
              <a:t>know</a:t>
            </a:r>
            <a:r>
              <a:rPr lang="en-GB" sz="2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8232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13541</TotalTime>
  <Words>2902</Words>
  <Application>Microsoft Office PowerPoint</Application>
  <PresentationFormat>Pokaz na ekranie (4:3)</PresentationFormat>
  <Paragraphs>550</Paragraphs>
  <Slides>44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44</vt:i4>
      </vt:variant>
    </vt:vector>
  </HeadingPairs>
  <TitlesOfParts>
    <vt:vector size="45" baseType="lpstr">
      <vt:lpstr>Motyw pakietu Office</vt:lpstr>
      <vt:lpstr>         </vt:lpstr>
      <vt:lpstr>         </vt:lpstr>
      <vt:lpstr>Why to use virtual methods</vt:lpstr>
      <vt:lpstr>Why to use virtual methods</vt:lpstr>
      <vt:lpstr>Why to use virtual methods</vt:lpstr>
      <vt:lpstr>Why to use virtual methods</vt:lpstr>
      <vt:lpstr>Virtual methods</vt:lpstr>
      <vt:lpstr>Virtual methods</vt:lpstr>
      <vt:lpstr>Virtual methods – how do they work?</vt:lpstr>
      <vt:lpstr>Virtual methods – how do they work?</vt:lpstr>
      <vt:lpstr>Virtual methods – how do they work?</vt:lpstr>
      <vt:lpstr>Polymorphic class</vt:lpstr>
      <vt:lpstr>Early and late binding</vt:lpstr>
      <vt:lpstr>Early and late binding</vt:lpstr>
      <vt:lpstr>Virtual methods</vt:lpstr>
      <vt:lpstr>Constructors and destructors</vt:lpstr>
      <vt:lpstr>Virtual methods inheritance</vt:lpstr>
      <vt:lpstr>Overloading and virtuality</vt:lpstr>
      <vt:lpstr>Explicit override</vt:lpstr>
      <vt:lpstr>Static and virtual</vt:lpstr>
      <vt:lpstr>Friend and virtual</vt:lpstr>
      <vt:lpstr>Virtual methods accessibility</vt:lpstr>
      <vt:lpstr>Abstract class</vt:lpstr>
      <vt:lpstr>Pure virtual method</vt:lpstr>
      <vt:lpstr>RTTI</vt:lpstr>
      <vt:lpstr>RTTI</vt:lpstr>
      <vt:lpstr>RTTI</vt:lpstr>
      <vt:lpstr>RTTI</vt:lpstr>
      <vt:lpstr>RTTI</vt:lpstr>
      <vt:lpstr>RTTI and type casting</vt:lpstr>
      <vt:lpstr>Traditional type casting</vt:lpstr>
      <vt:lpstr>Traditional type casting</vt:lpstr>
      <vt:lpstr>Traditional type casting</vt:lpstr>
      <vt:lpstr>*_cast&lt;&gt;</vt:lpstr>
      <vt:lpstr>static_cast&lt;&gt;</vt:lpstr>
      <vt:lpstr>static_cast&lt;&gt;</vt:lpstr>
      <vt:lpstr>RTTI: dynamic_cast&lt;&gt;</vt:lpstr>
      <vt:lpstr>RTTI: dynamic_cast&lt;&gt;</vt:lpstr>
      <vt:lpstr>RTTI: dynamic_cast&lt;&gt;</vt:lpstr>
      <vt:lpstr>reinterpret_cast&lt;&gt;</vt:lpstr>
      <vt:lpstr>const_cast&lt;&gt;</vt:lpstr>
      <vt:lpstr>Recall interesting fact: mutable</vt:lpstr>
      <vt:lpstr>         </vt:lpstr>
      <vt:lpstr>Lecture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Budżet projektu</dc:title>
  <dc:creator>Marzena Podgórska</dc:creator>
  <cp:lastModifiedBy>Romek</cp:lastModifiedBy>
  <cp:revision>418</cp:revision>
  <dcterms:created xsi:type="dcterms:W3CDTF">2018-03-21T20:01:06Z</dcterms:created>
  <dcterms:modified xsi:type="dcterms:W3CDTF">2020-02-27T19:50:39Z</dcterms:modified>
</cp:coreProperties>
</file>